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59" r:id="rId4"/>
    <p:sldId id="260" r:id="rId5"/>
    <p:sldId id="261" r:id="rId6"/>
    <p:sldId id="286" r:id="rId7"/>
    <p:sldId id="262" r:id="rId8"/>
    <p:sldId id="267" r:id="rId9"/>
    <p:sldId id="274" r:id="rId10"/>
    <p:sldId id="273" r:id="rId11"/>
    <p:sldId id="285" r:id="rId12"/>
    <p:sldId id="272" r:id="rId13"/>
    <p:sldId id="271" r:id="rId14"/>
    <p:sldId id="275" r:id="rId15"/>
    <p:sldId id="277" r:id="rId16"/>
    <p:sldId id="278" r:id="rId17"/>
    <p:sldId id="279" r:id="rId18"/>
    <p:sldId id="280" r:id="rId19"/>
    <p:sldId id="282" r:id="rId20"/>
    <p:sldId id="287" r:id="rId21"/>
    <p:sldId id="283" r:id="rId22"/>
    <p:sldId id="284" r:id="rId23"/>
    <p:sldId id="281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48123"/>
    <a:srgbClr val="69A1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B67D-ABBD-44ED-8D23-6A2BC9F95D4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5681-5E3A-411A-8BD8-71396803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5681-5E3A-411A-8BD8-71396803A5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0FA1-68AC-47EA-8B7E-71B24668DF8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6715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5716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№18 «Ручеек» комбинированного вида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Новотроицка Оренбургской области»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4287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ВИЖУ МИР»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zorsokol.ru/wp-content/uploads/2014/06/gipermetropiya-slaboj-stepeni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14338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«КЛИНОК»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Назначение программы</a:t>
            </a:r>
            <a:endParaRPr lang="ru-RU" sz="2800" dirty="0" smtClean="0">
              <a:solidFill>
                <a:srgbClr val="8C00B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8C00BE"/>
                </a:solidFill>
                <a:latin typeface="Times New Roman" pitchFamily="18" charset="0"/>
                <a:cs typeface="Times New Roman" pitchFamily="18" charset="0"/>
              </a:rPr>
              <a:t> - Коррекция косоглазия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8C00BE"/>
                </a:solidFill>
                <a:latin typeface="Times New Roman" pitchFamily="18" charset="0"/>
                <a:cs typeface="Times New Roman" pitchFamily="18" charset="0"/>
              </a:rPr>
              <a:t> - Развитие бинокулярного зрения</a:t>
            </a:r>
          </a:p>
          <a:p>
            <a:pPr>
              <a:buNone/>
            </a:pPr>
            <a:endParaRPr lang="ru-RU" sz="2400" b="1" dirty="0" smtClean="0">
              <a:solidFill>
                <a:srgbClr val="8C00B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8C00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C00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8C00B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8C00B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разделения левого и правого полей зрения используются красно-синие очки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" name="Picture 13" descr="Lodka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42918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О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8662" y="3643314"/>
            <a:ext cx="2286016" cy="96361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857364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Коррекция косоглазия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Основана на субъективном совмещении и слиянии левого и правого изображений с помощью компьютерной мышки.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В режиме мельканий или колебаний -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при постепенном сближении обоих изображений проводится слияние изображений, а затем и тренировка фузии.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72074"/>
            <a:ext cx="1438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072074"/>
            <a:ext cx="1109663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000636"/>
            <a:ext cx="923922" cy="10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000636"/>
            <a:ext cx="923922" cy="10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«ЧИБИС»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Назначение программы:</a:t>
            </a:r>
            <a:r>
              <a:rPr lang="ru-RU" sz="11200" b="1" dirty="0" smtClean="0">
                <a:solidFill>
                  <a:srgbClr val="3565FF"/>
                </a:solidFill>
              </a:rPr>
              <a:t/>
            </a:r>
            <a:br>
              <a:rPr lang="ru-RU" sz="11200" b="1" dirty="0" smtClean="0">
                <a:solidFill>
                  <a:srgbClr val="3565FF"/>
                </a:solidFill>
              </a:rPr>
            </a:br>
            <a:r>
              <a:rPr lang="ru-RU" sz="11200" b="1" dirty="0" smtClean="0">
                <a:solidFill>
                  <a:srgbClr val="3565FF"/>
                </a:solidFill>
              </a:rPr>
              <a:t> </a:t>
            </a:r>
            <a:r>
              <a:rPr lang="ru-RU" sz="11200" dirty="0" smtClean="0">
                <a:solidFill>
                  <a:srgbClr val="7030A0"/>
                </a:solidFill>
              </a:rPr>
              <a:t>-</a:t>
            </a:r>
            <a:r>
              <a:rPr lang="ru-RU" sz="11200" b="1" dirty="0" smtClean="0">
                <a:solidFill>
                  <a:srgbClr val="3565FF"/>
                </a:solidFill>
              </a:rPr>
              <a:t> </a:t>
            </a: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b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восстановление</a:t>
            </a:r>
            <a:b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укрепление                     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СТЕРЕОЗРЕНИЯ</a:t>
            </a: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развитие                  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 -  указать объект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закодированный                             </a:t>
            </a:r>
          </a:p>
          <a:p>
            <a:pPr>
              <a:buNone/>
            </a:pPr>
            <a:r>
              <a:rPr lang="ru-RU" sz="1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стереограммой</a:t>
            </a:r>
            <a:r>
              <a:rPr lang="ru-RU" sz="1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1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hib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857628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«ДИСКОТЕКА»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Программа предназначена для: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тренировки аккомодации;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профилактики и снижения близорукости;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повышения остроты зрения;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зрительного внимания.</a:t>
            </a:r>
          </a:p>
          <a:p>
            <a:pPr marL="0">
              <a:spcBef>
                <a:spcPts val="0"/>
              </a:spcBef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Во всех упражнениях необходимо  сравнить изображение на мониторе с набором эталонных изображений на листе бумаги.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500042"/>
            <a:ext cx="2357454" cy="11430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экрана во время тренировки по программе «Дискотека»</a:t>
            </a:r>
            <a:endParaRPr lang="ru-RU" sz="2800" dirty="0"/>
          </a:p>
        </p:txBody>
      </p:sp>
      <p:pic>
        <p:nvPicPr>
          <p:cNvPr id="10242" name="Picture 2" descr="http://vidacom.ru/files/images/catalog/catalog_f8be80f745d9fb2416d3916454b00ae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9"/>
            <a:ext cx="4286280" cy="2357454"/>
          </a:xfrm>
          <a:prstGeom prst="rect">
            <a:avLst/>
          </a:prstGeom>
          <a:noFill/>
        </p:spPr>
      </p:pic>
      <p:pic>
        <p:nvPicPr>
          <p:cNvPr id="8" name="Picture 2" descr="disco_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857628"/>
            <a:ext cx="4259253" cy="2405051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785794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Назначение программы ЦВЕТОК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остроты зрения;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Повышение скорости зрительного поиска</a:t>
            </a:r>
          </a:p>
          <a:p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 ребенка – как можно быстрее найти на лепестках объект – идентичный изображенному в центре цветка.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3" descr="Цветок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428892" cy="1857388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6" name="Picture 2" descr="цвет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357694"/>
            <a:ext cx="2714644" cy="197008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14818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71480"/>
            <a:ext cx="15954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КОДИНГ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Назначение программы: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зрительной работоспособности;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Тренировка аккомодации;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Развитие  зрительного внимания;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Повышение остроты зрения.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Действие программы основано на стимуляции интенсивной координированной деятельности зрительной и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глазодвигательной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систем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9" descr="koding-la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472" y="428604"/>
            <a:ext cx="911204" cy="8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монитора при разных условиях тренировки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программе 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Кодинг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14400" y="1428937"/>
            <a:ext cx="7162800" cy="5048063"/>
            <a:chOff x="466" y="799"/>
            <a:chExt cx="4766" cy="3372"/>
          </a:xfrm>
        </p:grpSpPr>
        <p:pic>
          <p:nvPicPr>
            <p:cNvPr id="9" name="Picture 4" descr="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6" y="799"/>
              <a:ext cx="2356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" y="2412"/>
              <a:ext cx="2344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7" y="2410"/>
              <a:ext cx="2321" cy="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интерактивных компьютерных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программ позволяет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успешно развивать зрительные функции  у детей с нарушениями бинокулярного зрения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Интерактивный характер упражнений и наличие обратной связи превращает процесс обучения в увлекательную игру и значительно повышает заинтересованность ребенка в занятиях.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Возможность дозировать параметры процедур позволяет педагогу индивидуально подобрать для каждого ребенка доступный уровень сложности, гарантирует ребенку успех, повышает его самооценку и вызывает желание тренироваться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ДОУ созданы условия для реализации проекта: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наличие педагогических кадров, готовых к инновациям;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имеется  помещение для работы тифлопедагога;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организовано взаимодействие с разработчиком компьютерных программ Подугольниковой Т.А. (г. Москва);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имеется методическая инструкция интегрированного комплекса  «Академик» с описанием работы каждой компьютерной программы; 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организовано взаимодействие с офтальмологом детской поликлиники;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разрабатывается программа «Развитие зрительного восприятия с использованием  интегрированного комплекса «Академик» у дошкольников с нарушением зрения».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738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МДОАУ «Детский сад №18 «Ручеек» комбинированного вида посещают 49 воспитанников с ОВЗ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(дети с нарушением зрения), 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том числе 4  ребенка-инвалида по зрению.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G:\IMG_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32637" y="-5348288"/>
            <a:ext cx="4800218" cy="3600000"/>
          </a:xfrm>
          <a:prstGeom prst="rect">
            <a:avLst/>
          </a:prstGeom>
          <a:noFill/>
        </p:spPr>
      </p:pic>
      <p:pic>
        <p:nvPicPr>
          <p:cNvPr id="3" name="Picture 3" descr="G:\IMG_0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857496"/>
            <a:ext cx="514353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00100" y="714357"/>
            <a:ext cx="72866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создать условия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реализации проекта: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педагога по программе «Тифлопедагогика»;</a:t>
            </a:r>
          </a:p>
          <a:p>
            <a:pPr algn="just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приобретение компьютера;</a:t>
            </a:r>
          </a:p>
          <a:p>
            <a:pPr algn="just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приобретение комплекса «Академик»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3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(согласовано с врачом офтальмологом)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остроты зрения у каждого ребенка на 10% - 15% 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восстановление бинокулярного зрения и уменьшение угла косоглазия до 20%;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функций от 10% до 20%;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совершенствование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стереозрения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 10% до 20%.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Планируемый бюджет проекта: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обучение на курсах профессиональной переподготовки по программе «Тифлопедагогика»  (дистанционно) - 16.000 рублей;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приобретение компьютера – 35.000 рублей;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приобретение интегрированного комплекса «Академик» - 90.000 рублей.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бюджета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педагога по профилю «Тифлопедагогика и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тифлопсихология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17.900               </a:t>
                      </a:r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омплекта компьютерной техники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27.900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</a:rPr>
                        <a:t>                             </a:t>
                      </a:r>
                      <a:endParaRPr lang="ru-RU" sz="20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ноутбука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интегрированного комплекса «Академик»</a:t>
                      </a:r>
                    </a:p>
                    <a:p>
                      <a:pPr fontAlgn="t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(5 программ)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68.200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141.000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" descr="C:\Users\11\Desktop\Новая папка\IMG_2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1981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11\Desktop\IMG_24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228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11\Desktop\IMG_24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495800"/>
            <a:ext cx="23796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Приобретено: комплект компьютерной техники, ноутбук, интегрированный комплекс «Академик».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ДОУ прошел обучение по программе «Тифлопедагогика 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тифлопсихология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(580 часов), проводит ежедневные коррекционные занятия с помощью компьютерных программ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офтальмолог  назначает лечение и  даёт рекомендации по организации занятий с помощью компьютерных программ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692697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 рамках реализации проекта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5" descr="D:\Проект Я вижу мир\Тифлокабинет\IMG_2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используются в зависимости от периода лечения (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плеоптический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плеопто-ортоптический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на котором находится ребенок</a:t>
            </a:r>
          </a:p>
          <a:p>
            <a:pPr>
              <a:buFont typeface="Wingdings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 – дети – разделены на 2 подгруппы.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Занятия организованы курсами: 2 недели занятий, 2 недели отдыха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Занятия-тренировки проводятся непрерывными ежедневными сеансами. Количество используемых программ каждым ребенком варьируется от 3 до 5 в день.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62068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 рамках реализации проекта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Медсестра-ортоптистка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проводит лечение в ДГБ и вместе с врачом проверяет остроту зрения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родительское собрание, родители получают индивидуальные консультации о ходе реализации проекта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20689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 рамках реализации проекта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2" descr="D:\Проект Я вижу мир\Род собрание\IMG_2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3568" y="3356992"/>
            <a:ext cx="3360738" cy="2519363"/>
          </a:xfrm>
          <a:prstGeom prst="rect">
            <a:avLst/>
          </a:prstGeom>
          <a:noFill/>
        </p:spPr>
      </p:pic>
      <p:pic>
        <p:nvPicPr>
          <p:cNvPr id="12" name="Picture 3" descr="D:\Проект Я вижу мир\Род собрание\IMG_2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3607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Результаты занятий по программе «Дискотека»  декабрь -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(продуктивность в %, 10 – 100%)</a:t>
            </a:r>
            <a:endParaRPr lang="ru-RU" dirty="0"/>
          </a:p>
        </p:txBody>
      </p:sp>
      <p:graphicFrame>
        <p:nvGraphicFramePr>
          <p:cNvPr id="1026" name="Содержимое 4"/>
          <p:cNvGraphicFramePr>
            <a:graphicFrameLocks/>
          </p:cNvGraphicFramePr>
          <p:nvPr>
            <p:ph idx="1"/>
          </p:nvPr>
        </p:nvGraphicFramePr>
        <p:xfrm>
          <a:off x="457200" y="1601467"/>
          <a:ext cx="8229600" cy="4523429"/>
        </p:xfrm>
        <a:graphic>
          <a:graphicData uri="http://schemas.openxmlformats.org/presentationml/2006/ole">
            <p:oleObj spid="_x0000_s1026" name="Диаграмма" r:id="rId5" imgW="8248779" imgH="45338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20688"/>
            <a:ext cx="538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Результаты занятий по программе «КОДИНГ»  декабрь –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(продуктивность в %; 1 – 100%)</a:t>
            </a:r>
            <a:endParaRPr lang="ru-RU" dirty="0"/>
          </a:p>
        </p:txBody>
      </p:sp>
      <p:graphicFrame>
        <p:nvGraphicFramePr>
          <p:cNvPr id="2050" name="Диаграмма 10"/>
          <p:cNvGraphicFramePr>
            <a:graphicFrameLocks/>
          </p:cNvGraphicFramePr>
          <p:nvPr>
            <p:ph idx="1"/>
          </p:nvPr>
        </p:nvGraphicFramePr>
        <p:xfrm>
          <a:off x="457200" y="2225082"/>
          <a:ext cx="8229600" cy="3276198"/>
        </p:xfrm>
        <a:graphic>
          <a:graphicData uri="http://schemas.openxmlformats.org/presentationml/2006/ole">
            <p:oleObj spid="_x0000_s2050" name="Диаграмма" r:id="rId5" imgW="9020279" imgH="3591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4868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Результаты занятий по программе «ЦВЕТОК»</a:t>
            </a:r>
            <a:b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декабрь -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(продуктивность в баллах,</a:t>
            </a: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оценка за 10 символов на 1 лепестке )</a:t>
            </a:r>
            <a:endParaRPr lang="ru-RU" dirty="0"/>
          </a:p>
        </p:txBody>
      </p:sp>
      <p:graphicFrame>
        <p:nvGraphicFramePr>
          <p:cNvPr id="3074" name="Диаграмма 7"/>
          <p:cNvGraphicFramePr>
            <a:graphicFrameLocks/>
          </p:cNvGraphicFramePr>
          <p:nvPr>
            <p:ph idx="1"/>
          </p:nvPr>
        </p:nvGraphicFramePr>
        <p:xfrm>
          <a:off x="457200" y="2225082"/>
          <a:ext cx="8229600" cy="3276198"/>
        </p:xfrm>
        <a:graphic>
          <a:graphicData uri="http://schemas.openxmlformats.org/presentationml/2006/ole">
            <p:oleObj spid="_x0000_s3074" name="Диаграмма" r:id="rId5" imgW="9020279" imgH="3591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2071678"/>
            <a:ext cx="735811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71462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настоящее время на базе ДОУ  не проводится офтальмологическое лечение.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Анализ  работы за 2015 год показал уменьшение курсов аппаратного лечения и снижение эффективности взаимосвязи лечебно-восстановительной  и коррекционно-педагогической работы.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Отсутствие в ДОУ специалиста  - тифлопедагога отрицательно сказывается на  качественном выполнении образовательных потребностей воспитанников с ОВЗ  и запросов родителей.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Результаты взаимодействия лечебно-восстановительной и </a:t>
            </a: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коррекционно-педагогической работы</a:t>
            </a:r>
            <a:endParaRPr lang="ru-RU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611561" y="1087299"/>
          <a:ext cx="7992890" cy="557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29925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Без </a:t>
                      </a:r>
                      <a:r>
                        <a:rPr lang="ru-RU" sz="900" i="1" dirty="0"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Без</a:t>
                      </a:r>
                      <a:r>
                        <a:rPr lang="ru-RU" sz="9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 очков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9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очках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900" i="1" dirty="0">
                          <a:latin typeface="Times New Roman"/>
                          <a:ea typeface="Calibri"/>
                          <a:cs typeface="Times New Roman"/>
                        </a:rPr>
                        <a:t>очках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/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Лиза Д.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latin typeface="Times New Roman"/>
                          <a:ea typeface="Calibri"/>
                          <a:cs typeface="Times New Roman"/>
                        </a:rPr>
                        <a:t>0,6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0,6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Матвей 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latin typeface="Times New Roman"/>
                          <a:ea typeface="Calibri"/>
                          <a:cs typeface="Times New Roman"/>
                        </a:rPr>
                        <a:t>0,6 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0,8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 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1,0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Саша М.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0,4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Ксения Н.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Степан П.*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0,04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Вика Х.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0,01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</a:t>
                      </a: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Маша М.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Диана Б. *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0,08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Максим 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0,7  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0,5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Артем К.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0,8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Влад М.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Тимур М.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Андрей С.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0,5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Слава Ш.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    0,9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Надя К.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latin typeface="Times New Roman"/>
                          <a:ea typeface="Calibri"/>
                          <a:cs typeface="Times New Roman"/>
                        </a:rPr>
                        <a:t>0,9  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0,5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0,6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25" marR="3372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Планируемые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остроты зрения у 90% детей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угла косоглазия у 70% детей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функций и восстановление бинокулярного зрения у 85% детей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0405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Достигнутые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остроты зрения у  100% детей, у каждого ребенка на10% - 30%  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угла косоглазия у 70% детей, от 5% до 10% у </a:t>
            </a: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каждого ребенка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функций и восстановление бинокулярного зрения у 80% детей от 10% до 20% у каждого ребенка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9269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Достижение целей проекта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настоящее время работа над проектом закончена.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имея в ДОУ ценнейшее оборудование для коррекции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зрительных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нарушений,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останавливаться на достигнутом мы,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конечно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же, не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Тифлопедагог,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окончании занятий со слабовидящими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воспитанникам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ежедневно организует занятия по компьютерным программам с детьми с нарушением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зрения старшего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Уверены</a:t>
            </a:r>
            <a:r>
              <a:rPr lang="ru-RU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 дальнейшая работа, будет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приносить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положительные результаты,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благотворно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влияя на здоровье наших воспитанников.</a:t>
            </a:r>
          </a:p>
          <a:p>
            <a:pPr algn="ctr">
              <a:buNone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64320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 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43602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сохранение, укрепление и развитие  зрительных функций  у  дошкольников с нарушением зрения, коррекция и повышение остроты зрения у 90% детей, уменьшение угла косоглазия у 70% детей, развитие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функций и восстановление бинокулярного зрения у 85% детей.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Обеспечить коррекцию и развитие зрительного восприятия посредством электронных образовательных ресурсов.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Способствовать освоению детьми с ОВЗ опыта бережного отношения к зрению, поддержания зрительной работоспособности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Создать условия для повышения эффективности взаимодействия лечебно-восстановительной и коррекционно-педагогической работы с воспитанниками с ОВЗ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Отличительной  особенностью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данного  проекта является: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85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-максимальное использование последних данных фундаментальной науки;</a:t>
            </a:r>
          </a:p>
          <a:p>
            <a:pPr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адаптирование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каждой компьютерной программы для дошкольников в соответствии с возрастом детей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zorsokol.ru/wp-content/uploads/2014/03/skhodyascheesya3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3571900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ПАРТНЕРЫ ПРОЕКТА</a:t>
            </a:r>
            <a:b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643314"/>
            <a:ext cx="2071702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ОКУЛИСТ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643314"/>
            <a:ext cx="2214578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2285992"/>
            <a:ext cx="392909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ДОУ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000636"/>
            <a:ext cx="4071966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3714752"/>
            <a:ext cx="1928826" cy="1000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«МЕТАЛЛО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endCxn id="7" idx="2"/>
          </p:cNvCxnSpPr>
          <p:nvPr/>
        </p:nvCxnSpPr>
        <p:spPr>
          <a:xfrm rot="5400000" flipH="1" flipV="1">
            <a:off x="4142578" y="5036355"/>
            <a:ext cx="9294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322761" y="332104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43240" y="371475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5857884" y="371475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2214546" y="2928934"/>
            <a:ext cx="714380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6179355" y="2893215"/>
            <a:ext cx="785818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00826" y="23574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679421" y="3821909"/>
            <a:ext cx="307262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6786578" y="5500702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-821569" y="3893347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4348" y="5429264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14348" y="2357430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43108" y="1071546"/>
            <a:ext cx="492922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 КОМПЬЮТЕРНЫХ ПРОГРАММ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rot="5400000">
            <a:off x="4393405" y="2107397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деятельности в рамках проекта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группу детей - 15 человек -   в соответствии с рекомендациями врача-офтальмолога.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Разработать адаптированную программу «Развитие зрительного восприятия у дошкольников с нарушением зрения с использованием интегрированного комплекса «Академик», согласованную с офтальмологом детской поликлиники.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Разработать план коррекционно-развивающих занятий  исходя из: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зрительного диагноза ребёнка;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рекомендаций врача-офтальмолога по коррекции и восстановлению нарушенных зрительных функций;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периода лечения (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плеоптический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ортопто-плеоптический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ортоптический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деятельности в рамках проекта</a:t>
            </a:r>
            <a:endParaRPr lang="ru-RU" sz="25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071967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Организовать  коррекционно-развивающие занятия с использованием электронно-образовательных ресурсов под руководством учителя-дефектолога (специализация: тифлопедагог). </a:t>
            </a:r>
          </a:p>
          <a:p>
            <a:pPr marL="0" lvl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окончании серии занятий  организовать осмотр врачом-офтальмологом (исходя из результатов осмотра, офтальмолог даёт рекомендации тифлопедагогу по дальнейшему развитию зрительного восприятия каждого ребёнка). </a:t>
            </a:r>
          </a:p>
          <a:p>
            <a:pPr marL="0" lvl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заданий сохранять  в памяти компьютера для определения динамики развития и коррекции.</a:t>
            </a:r>
          </a:p>
          <a:p>
            <a:pPr marL="0" lvl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Информировать родителей о результатах реализации проекта.</a:t>
            </a:r>
          </a:p>
          <a:p>
            <a:pPr marL="0" lvl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 реализации проекта – 1 год.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857232"/>
            <a:ext cx="814393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 «АКАДЕМИК»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DD"/>
                    </a:outerShdw>
                  </a:cont>
                  <a:cont type="tree" name="">
                    <a:effect ref="fillLine"/>
                    <a:outerShdw dist="38100" dir="2700000" algn="tl">
                      <a:srgbClr val="997A7A"/>
                    </a:outerShdw>
                  </a:cont>
                  <a:effect ref="fillLine"/>
                </a:effectDag>
                <a:latin typeface="Arial" charset="0"/>
              </a:rPr>
              <a:t>ВКЛЮЧАЕТ 5 ПРОГРАММ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5" y="2571744"/>
          <a:ext cx="7715305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1"/>
                <a:gridCol w="1543061"/>
                <a:gridCol w="1543061"/>
                <a:gridCol w="1543061"/>
                <a:gridCol w="1543061"/>
              </a:tblGrid>
              <a:tr h="1714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1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клинок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чибис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цветок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кодинг</a:t>
                      </a:r>
                      <a:endParaRPr lang="ru-RU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диско</a:t>
                      </a:r>
                    </a:p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тека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0" descr="Lodka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000372"/>
            <a:ext cx="933453" cy="9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hib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07181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fl-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4968" y="3071809"/>
            <a:ext cx="868536" cy="82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koding-lab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000372"/>
            <a:ext cx="857256" cy="83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disk-lab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000372"/>
            <a:ext cx="91365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1337</Words>
  <Application>Microsoft Office PowerPoint</Application>
  <PresentationFormat>Экран (4:3)</PresentationFormat>
  <Paragraphs>346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Диаграмма</vt:lpstr>
      <vt:lpstr>Муниципальное дошкольное образовательное автономное учреждение «Детский сад №18 «Ручеек» комбинированного вида  г. Новотроицка Оренбургской области» </vt:lpstr>
      <vt:lpstr> МДОАУ «Детский сад №18 «Ручеек» комбинированного вида посещают 49 воспитанников с ОВЗ  (дети с нарушением зрения),   в том числе 4  ребенка-инвалида по зрению.</vt:lpstr>
      <vt:lpstr>Проблемы: </vt:lpstr>
      <vt:lpstr> </vt:lpstr>
      <vt:lpstr>     Отличительной  особенностью   данного  проекта является: </vt:lpstr>
      <vt:lpstr>ПАРТНЕРЫ ПРОЕКТА </vt:lpstr>
      <vt:lpstr>Планирование деятельности в рамках проекта </vt:lpstr>
      <vt:lpstr>Планирование деятельности в рамках проекта</vt:lpstr>
      <vt:lpstr>КОМПЛЕКС «АКАДЕМИК»</vt:lpstr>
      <vt:lpstr>ПРОГРАММА «КЛИНОК»</vt:lpstr>
      <vt:lpstr>Коррекция косоглазия</vt:lpstr>
      <vt:lpstr>ПРОГРАММА «ЧИБИС»</vt:lpstr>
      <vt:lpstr>ПРОГРАММА «ДИСКОТЕКА»</vt:lpstr>
      <vt:lpstr>Вид экрана во время тренировки по программе «Дискотека»</vt:lpstr>
      <vt:lpstr>Слайд 15</vt:lpstr>
      <vt:lpstr>ПРОГРАММА КОДИНГ</vt:lpstr>
      <vt:lpstr>Вид монитора при разных условиях тренировки по программе «Кодинг»</vt:lpstr>
      <vt:lpstr>Преимущества использования интерактивных компьютерных программ </vt:lpstr>
      <vt:lpstr> В ДОУ созданы условия для реализации проекта: </vt:lpstr>
      <vt:lpstr>Слайд 20</vt:lpstr>
      <vt:lpstr>Планируемые результаты</vt:lpstr>
      <vt:lpstr> Планируемый бюджет проекта: </vt:lpstr>
      <vt:lpstr>Реализация бюджета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</cp:lastModifiedBy>
  <cp:revision>86</cp:revision>
  <dcterms:created xsi:type="dcterms:W3CDTF">2011-11-09T13:13:49Z</dcterms:created>
  <dcterms:modified xsi:type="dcterms:W3CDTF">2017-10-19T06:07:02Z</dcterms:modified>
</cp:coreProperties>
</file>