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 snapToObjects="1">
      <p:cViewPr varScale="1">
        <p:scale>
          <a:sx n="64" d="100"/>
          <a:sy n="64" d="100"/>
        </p:scale>
        <p:origin x="-126" y="-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15920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152" y="4765711"/>
            <a:ext cx="2738374" cy="273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6563" y="2278057"/>
            <a:ext cx="6237751" cy="624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Изображение" descr="Изображени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61" y="6122115"/>
            <a:ext cx="2108978" cy="25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Изображение" descr="Изображени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999" y="545725"/>
            <a:ext cx="5002006" cy="52836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азвание проекта"/>
          <p:cNvSpPr txBox="1"/>
          <p:nvPr/>
        </p:nvSpPr>
        <p:spPr>
          <a:xfrm>
            <a:off x="513186" y="1605560"/>
            <a:ext cx="7543733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12750">
              <a:lnSpc>
                <a:spcPct val="80000"/>
              </a:lnSpc>
              <a:defRPr sz="58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«НЕЙРОФИТНЕС</a:t>
            </a: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 РАЗВИВАЕТ ДОШКОЛЯТ»</a:t>
            </a:r>
            <a:endParaRPr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9" name="Заявитель или организация"/>
          <p:cNvSpPr txBox="1"/>
          <p:nvPr/>
        </p:nvSpPr>
        <p:spPr>
          <a:xfrm>
            <a:off x="139669" y="3707612"/>
            <a:ext cx="7255191" cy="143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12750">
              <a:lnSpc>
                <a:spcPct val="80000"/>
              </a:lnSpc>
              <a:defRPr sz="3000">
                <a:solidFill>
                  <a:srgbClr val="2C2E39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algn="ctr"/>
            <a:r>
              <a:rPr lang="ru-RU" sz="2800" b="1" i="1" dirty="0" smtClean="0">
                <a:latin typeface="Georgia" pitchFamily="18" charset="0"/>
              </a:rPr>
              <a:t>МДОАУ «Детский сад №18 «Ручеёк»</a:t>
            </a:r>
          </a:p>
          <a:p>
            <a:pPr algn="ctr"/>
            <a:r>
              <a:rPr lang="ru-RU" sz="2800" b="1" i="1" dirty="0">
                <a:latin typeface="Georgia" pitchFamily="18" charset="0"/>
              </a:rPr>
              <a:t>к</a:t>
            </a:r>
            <a:r>
              <a:rPr lang="ru-RU" sz="2800" b="1" i="1" dirty="0" smtClean="0">
                <a:latin typeface="Georgia" pitchFamily="18" charset="0"/>
              </a:rPr>
              <a:t>омбинированного вида</a:t>
            </a:r>
          </a:p>
          <a:p>
            <a:pPr algn="ctr"/>
            <a:r>
              <a:rPr lang="ru-RU" sz="2800" b="1" i="1" dirty="0">
                <a:latin typeface="Georgia" pitchFamily="18" charset="0"/>
              </a:rPr>
              <a:t>г</a:t>
            </a:r>
            <a:r>
              <a:rPr lang="ru-RU" sz="2800" b="1" i="1" dirty="0" smtClean="0">
                <a:latin typeface="Georgia" pitchFamily="18" charset="0"/>
              </a:rPr>
              <a:t>. Новотроицка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 Оренбургской области»</a:t>
            </a:r>
            <a:endParaRPr sz="2800" b="1" i="1" dirty="0">
              <a:latin typeface="Georgia" pitchFamily="18" charset="0"/>
            </a:endParaRPr>
          </a:p>
        </p:txBody>
      </p:sp>
      <p:pic>
        <p:nvPicPr>
          <p:cNvPr id="1026" name="Picture 2" descr="C:\Users\Happy User\Desktop\НЕЙРО ФОТО\krasivye-foto-kartinki-na-prozrachnom-fone-dlja-detej-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563" y="4996615"/>
            <a:ext cx="48232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059" y="5086489"/>
            <a:ext cx="4648155" cy="4648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6675" y="194815"/>
            <a:ext cx="2425827" cy="2425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Проблема, на решение которой…"/>
          <p:cNvSpPr txBox="1"/>
          <p:nvPr/>
        </p:nvSpPr>
        <p:spPr>
          <a:xfrm>
            <a:off x="503627" y="431277"/>
            <a:ext cx="8901476" cy="39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pPr>
            <a:r>
              <a:rPr sz="2800" b="1" i="1" dirty="0" err="1" smtClean="0">
                <a:solidFill>
                  <a:srgbClr val="FF0000"/>
                </a:solidFill>
                <a:latin typeface="Georgia" pitchFamily="18" charset="0"/>
              </a:rPr>
              <a:t>Проблем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ы детей с ОВЗ детского сада №18:  </a:t>
            </a:r>
            <a:endParaRPr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4" name="На этом слайде необходимо кратко описать актуальность и значимость вашего проекта – почему его необходимо реализовать для конкретной целевой группы на конкретной территории именно в настоящий момент. Обязательно обозначьте проблему, на решение которой на"/>
          <p:cNvSpPr txBox="1">
            <a:spLocks noGrp="1"/>
          </p:cNvSpPr>
          <p:nvPr>
            <p:ph type="body" idx="1"/>
          </p:nvPr>
        </p:nvSpPr>
        <p:spPr>
          <a:xfrm>
            <a:off x="100878" y="2811291"/>
            <a:ext cx="11783335" cy="37385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моторно неловкие;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200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не умеют прыгать на 1 ноге;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 не могут поймать и бросить мяч</a:t>
            </a:r>
            <a:r>
              <a:rPr lang="ru-RU" sz="2200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i="1" kern="1200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плохо переключаются с одного вида деятельности на другой;</a:t>
            </a:r>
            <a:endParaRPr lang="ru-RU" sz="2200" i="1" kern="1200" dirty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неусидчивы;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 не </a:t>
            </a:r>
            <a:r>
              <a:rPr lang="ru-RU" sz="2200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внимательны. </a:t>
            </a:r>
            <a:endParaRPr lang="ru-RU" sz="2200" i="1" kern="1200" dirty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lvl="0" indent="-342900" algn="l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sz="3800" b="1" i="1" kern="1200" dirty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71938" y="877973"/>
            <a:ext cx="2743200" cy="1558049"/>
          </a:xfrm>
          <a:prstGeom prst="ellipse">
            <a:avLst/>
          </a:prstGeom>
          <a:solidFill>
            <a:schemeClr val="bg1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 pitchFamily="18" charset="0"/>
                <a:sym typeface="Calibri"/>
              </a:rPr>
              <a:t>100%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 pitchFamily="18" charset="0"/>
                <a:sym typeface="Calibri"/>
              </a:rPr>
              <a:t>нарушения зрения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itchFamily="18" charset="0"/>
              <a:sym typeface="Calibri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37449" y="1378447"/>
            <a:ext cx="2443162" cy="1558049"/>
          </a:xfrm>
          <a:prstGeom prst="ellipse">
            <a:avLst/>
          </a:prstGeom>
          <a:solidFill>
            <a:schemeClr val="bg1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 pitchFamily="18" charset="0"/>
                <a:sym typeface="Calibri"/>
              </a:rPr>
              <a:t>86%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Georgia" pitchFamily="18" charset="0"/>
              </a:rPr>
              <a:t>нарушения речи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itchFamily="18" charset="0"/>
              <a:sym typeface="Calibri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380611" y="1983375"/>
            <a:ext cx="2471736" cy="1558049"/>
          </a:xfrm>
          <a:prstGeom prst="ellipse">
            <a:avLst/>
          </a:prstGeom>
          <a:solidFill>
            <a:schemeClr val="bg1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 pitchFamily="18" charset="0"/>
                <a:sym typeface="Calibri"/>
              </a:rPr>
              <a:t>48%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Georgia" pitchFamily="18" charset="0"/>
              </a:rPr>
              <a:t>н</a:t>
            </a:r>
            <a:r>
              <a:rPr lang="ru-RU" sz="2200" dirty="0" smtClean="0">
                <a:latin typeface="Georgia" pitchFamily="18" charset="0"/>
              </a:rPr>
              <a:t>арушения ЦНС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 pitchFamily="18" charset="0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059" y="5310188"/>
            <a:ext cx="48291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8513" y="-1023075"/>
            <a:ext cx="2425827" cy="2425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Цель проекта"/>
          <p:cNvSpPr txBox="1"/>
          <p:nvPr/>
        </p:nvSpPr>
        <p:spPr>
          <a:xfrm>
            <a:off x="489339" y="431277"/>
            <a:ext cx="3523400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Цель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проекта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8" name="Обозначьте  главное изменение, на которое направлен проект. Что изменится к лучшему после его реализации?"/>
          <p:cNvSpPr txBox="1">
            <a:spLocks noGrp="1"/>
          </p:cNvSpPr>
          <p:nvPr>
            <p:ph type="body" idx="1"/>
          </p:nvPr>
        </p:nvSpPr>
        <p:spPr>
          <a:xfrm>
            <a:off x="489339" y="876527"/>
            <a:ext cx="11495363" cy="37385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повышение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  общего  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уровня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  развития   детей   с   ОВЗ   3-7  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лет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 в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  процессе   коррекции   множественных   нарушений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с использованием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методики </a:t>
            </a:r>
            <a:r>
              <a:rPr lang="ru-RU" i="1" kern="1200" dirty="0" err="1" smtClean="0">
                <a:solidFill>
                  <a:prstClr val="black"/>
                </a:solidFill>
                <a:latin typeface="Georgia" pitchFamily="18" charset="0"/>
                <a:ea typeface="+mn-ea"/>
                <a:cs typeface="Calibri" pitchFamily="34" charset="0"/>
              </a:rPr>
              <a:t>нейрофитнеса</a:t>
            </a:r>
            <a:endParaRPr lang="ru-RU" dirty="0" smtClean="0">
              <a:latin typeface="Georgia" pitchFamily="18" charset="0"/>
              <a:ea typeface="+mn-ea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FF0000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solidFill>
                  <a:srgbClr val="FF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Благополучатели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Дети – развитие умственной и двигательной деятельности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Родители – получат новые знаний по развитию детей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Педагоги – овладеют новыми методиками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i="1" kern="1200" dirty="0">
              <a:solidFill>
                <a:prstClr val="black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814" y="3844764"/>
            <a:ext cx="5596977" cy="5606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C:\Users\Happy User\Desktop\НЕЙРО ФОТО\krasivye-foto-kartinki-na-prozrachnom-fone-dlja-detej-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1425" y="5022492"/>
            <a:ext cx="48232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482" y="5335305"/>
            <a:ext cx="4648155" cy="4648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9832" y="1163889"/>
            <a:ext cx="2425827" cy="242582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Краткое описание проекта"/>
          <p:cNvSpPr txBox="1"/>
          <p:nvPr/>
        </p:nvSpPr>
        <p:spPr>
          <a:xfrm>
            <a:off x="489339" y="431277"/>
            <a:ext cx="6657272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Краткое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описание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проекта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4" name="Опишите суть  проекта, его идею, сформулируйте основной механизм решения поставленной цели и достижения результатов"/>
          <p:cNvSpPr txBox="1">
            <a:spLocks noGrp="1"/>
          </p:cNvSpPr>
          <p:nvPr>
            <p:ph type="body" idx="1"/>
          </p:nvPr>
        </p:nvSpPr>
        <p:spPr>
          <a:xfrm>
            <a:off x="489339" y="1154591"/>
            <a:ext cx="10515600" cy="3738538"/>
          </a:xfrm>
          <a:prstGeom prst="rect">
            <a:avLst/>
          </a:prstGeom>
        </p:spPr>
        <p:txBody>
          <a:bodyPr lIns="45719" tIns="45719" rIns="45719" bIns="45719">
            <a:normAutofit fontScale="92500" lnSpcReduction="20000"/>
          </a:bodyPr>
          <a:lstStyle>
            <a:lvl1pPr algn="l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marL="342900" lvl="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Нейрофитнес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- уникальная методика комплексного, естественного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и безопасного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развития умственных и физических способностей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детей,  основанная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на системе специально разработанных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упражнений</a:t>
            </a:r>
            <a:endParaRPr lang="ru-RU" i="1" kern="1200" dirty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  <a:p>
            <a:pPr lvl="0" algn="just" fontAlgn="base">
              <a:spcBef>
                <a:spcPts val="0"/>
              </a:spcBef>
              <a:spcAft>
                <a:spcPct val="0"/>
              </a:spcAft>
            </a:pP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    </a:t>
            </a:r>
          </a:p>
          <a:p>
            <a:pPr marL="342900" lvl="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Проект направлен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на коррекцию речевых, двигательных,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эмоционально-волевых нарушений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у дошкольников с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ОВЗ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</a:pPr>
            <a:endParaRPr lang="ru-RU" i="1" kern="1200" dirty="0" smtClean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Включение элементов нейрофитнеса во все виды детской деятельности</a:t>
            </a:r>
          </a:p>
          <a:p>
            <a:pPr marL="342900" lvl="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i="1" kern="1200" dirty="0" smtClean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Коррекция нарушений через игру и движение</a:t>
            </a:r>
            <a:endParaRPr lang="ru-RU" i="1" kern="1200" dirty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  <a:p>
            <a:pPr lvl="0" algn="just" fontAlgn="base">
              <a:spcBef>
                <a:spcPts val="0"/>
              </a:spcBef>
              <a:spcAft>
                <a:spcPct val="0"/>
              </a:spcAft>
            </a:pPr>
            <a:endParaRPr lang="ru-RU" i="1" kern="1200" dirty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Новизна </a:t>
            </a:r>
            <a:r>
              <a:rPr lang="ru-RU" i="1" kern="1200" dirty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проекта заключается в том, что в детских садах нашего города не проводятся занятия </a:t>
            </a:r>
            <a:r>
              <a:rPr lang="ru-RU" i="1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Times New Roman" pitchFamily="18" charset="0"/>
              </a:rPr>
              <a:t>нейрофитнесом</a:t>
            </a:r>
            <a:endParaRPr lang="ru-RU" i="1" kern="1200" dirty="0">
              <a:solidFill>
                <a:prstClr val="black"/>
              </a:solidFill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159376"/>
            <a:ext cx="4822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8121" y="-865704"/>
            <a:ext cx="3017053" cy="301705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План-график реализации"/>
          <p:cNvSpPr txBox="1"/>
          <p:nvPr/>
        </p:nvSpPr>
        <p:spPr>
          <a:xfrm>
            <a:off x="489339" y="431277"/>
            <a:ext cx="8071120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План-график реализации проекта: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9" name="Прямая со стрелкой 3"/>
          <p:cNvSpPr/>
          <p:nvPr/>
        </p:nvSpPr>
        <p:spPr>
          <a:xfrm>
            <a:off x="2297523" y="1474391"/>
            <a:ext cx="1074650" cy="1"/>
          </a:xfrm>
          <a:prstGeom prst="line">
            <a:avLst/>
          </a:prstGeom>
          <a:ln w="63500">
            <a:solidFill>
              <a:srgbClr val="DF604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Сквиркл"/>
          <p:cNvSpPr/>
          <p:nvPr/>
        </p:nvSpPr>
        <p:spPr>
          <a:xfrm>
            <a:off x="437862" y="1176284"/>
            <a:ext cx="1730732" cy="723992"/>
          </a:xfrm>
          <a:prstGeom prst="roundRect">
            <a:avLst>
              <a:gd name="adj" fmla="val 16667"/>
            </a:avLst>
          </a:prstGeom>
          <a:solidFill>
            <a:srgbClr val="DF6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2400" dirty="0" smtClean="0">
                <a:latin typeface="Georgia" pitchFamily="18" charset="0"/>
              </a:rPr>
              <a:t>01.09. – 20.09.</a:t>
            </a:r>
            <a:endParaRPr sz="2400" dirty="0">
              <a:latin typeface="Georgia" pitchFamily="18" charset="0"/>
            </a:endParaRPr>
          </a:p>
        </p:txBody>
      </p:sp>
      <p:sp>
        <p:nvSpPr>
          <p:cNvPr id="131" name="1 МАЯ – 15 ИЮНЯ"/>
          <p:cNvSpPr txBox="1"/>
          <p:nvPr/>
        </p:nvSpPr>
        <p:spPr>
          <a:xfrm>
            <a:off x="649037" y="3601575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32" name="Текст 6"/>
          <p:cNvSpPr txBox="1"/>
          <p:nvPr/>
        </p:nvSpPr>
        <p:spPr>
          <a:xfrm>
            <a:off x="77361" y="1385894"/>
            <a:ext cx="2757487" cy="621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000" dirty="0" smtClean="0">
              <a:latin typeface="Georgia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000" dirty="0">
              <a:latin typeface="Georgia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Заключение договора со специалистом</a:t>
            </a:r>
          </a:p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Повышение квалификации учителя-логопеда по </a:t>
            </a:r>
            <a:r>
              <a:rPr lang="ru-RU" sz="2200" i="1" dirty="0">
                <a:solidFill>
                  <a:schemeClr val="tx1"/>
                </a:solidFill>
                <a:latin typeface="Georgia" pitchFamily="18" charset="0"/>
              </a:rPr>
              <a:t>теме «Нейрофитнес</a:t>
            </a: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</a:p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Входная</a:t>
            </a:r>
          </a:p>
          <a:p>
            <a:pPr algn="ctr"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    диагностика</a:t>
            </a:r>
          </a:p>
          <a:p>
            <a:pPr marL="342900" indent="-342900" algn="ctr">
              <a:buFont typeface="Arial" pitchFamily="34" charset="0"/>
              <a:buChar char="•"/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Приобретение оборудования</a:t>
            </a:r>
            <a:endParaRPr lang="ru-RU" sz="2200" i="1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400" dirty="0">
              <a:latin typeface="Georgia" pitchFamily="18" charset="0"/>
            </a:endParaRPr>
          </a:p>
          <a:p>
            <a: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400" dirty="0">
                <a:latin typeface="Georgia" pitchFamily="18" charset="0"/>
              </a:rPr>
              <a:t> </a:t>
            </a:r>
          </a:p>
          <a:p>
            <a: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33" name="Сквиркл"/>
          <p:cNvSpPr/>
          <p:nvPr/>
        </p:nvSpPr>
        <p:spPr>
          <a:xfrm>
            <a:off x="3430794" y="1105105"/>
            <a:ext cx="4783021" cy="738573"/>
          </a:xfrm>
          <a:prstGeom prst="roundRect">
            <a:avLst>
              <a:gd name="adj" fmla="val 16667"/>
            </a:avLst>
          </a:prstGeom>
          <a:solidFill>
            <a:srgbClr val="DF6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2400" dirty="0" smtClean="0">
                <a:latin typeface="Georgia" pitchFamily="18" charset="0"/>
              </a:rPr>
              <a:t>21.09. – 17.12.</a:t>
            </a:r>
            <a:endParaRPr sz="2400" dirty="0">
              <a:latin typeface="Georgia" pitchFamily="18" charset="0"/>
            </a:endParaRPr>
          </a:p>
        </p:txBody>
      </p:sp>
      <p:sp>
        <p:nvSpPr>
          <p:cNvPr id="134" name="15 ИЮНЯ – 1 АВГУСТА"/>
          <p:cNvSpPr txBox="1"/>
          <p:nvPr/>
        </p:nvSpPr>
        <p:spPr>
          <a:xfrm>
            <a:off x="3642920" y="1738778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35" name="Текст 6"/>
          <p:cNvSpPr txBox="1"/>
          <p:nvPr/>
        </p:nvSpPr>
        <p:spPr>
          <a:xfrm>
            <a:off x="3184832" y="1837062"/>
            <a:ext cx="5109224" cy="446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Включение элементов нейрофитнеса в различные виды детской деятельности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Консультативная </a:t>
            </a:r>
            <a:r>
              <a:rPr lang="ru-RU" sz="2200" i="1" dirty="0">
                <a:solidFill>
                  <a:schemeClr val="tx1"/>
                </a:solidFill>
                <a:latin typeface="Georgia" pitchFamily="18" charset="0"/>
              </a:rPr>
              <a:t>помощь учителя-логопеда педагогам ДОУ и родителям </a:t>
            </a:r>
            <a:endParaRPr lang="ru-RU" sz="22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Мастер-классы </a:t>
            </a:r>
            <a:r>
              <a:rPr lang="ru-RU" sz="2200" i="1" dirty="0">
                <a:solidFill>
                  <a:schemeClr val="tx1"/>
                </a:solidFill>
                <a:latin typeface="Georgia" pitchFamily="18" charset="0"/>
              </a:rPr>
              <a:t>«Нейрофитнес для дошкольников» для </a:t>
            </a: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родителей воспитанников и  педагогов города </a:t>
            </a:r>
            <a:endParaRPr lang="ru-RU" sz="2200" i="1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200" i="1" dirty="0">
                <a:solidFill>
                  <a:schemeClr val="tx1"/>
                </a:solidFill>
                <a:latin typeface="Georgia" pitchFamily="18" charset="0"/>
              </a:rPr>
              <a:t>О</a:t>
            </a: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свещение </a:t>
            </a:r>
            <a:r>
              <a:rPr lang="ru-RU" sz="2200" i="1" dirty="0">
                <a:solidFill>
                  <a:schemeClr val="tx1"/>
                </a:solidFill>
                <a:latin typeface="Georgia" pitchFamily="18" charset="0"/>
              </a:rPr>
              <a:t>реализации </a:t>
            </a:r>
            <a:endParaRPr lang="ru-RU" sz="22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проекта </a:t>
            </a:r>
            <a:r>
              <a:rPr lang="ru-RU" sz="2200" i="1" dirty="0">
                <a:solidFill>
                  <a:schemeClr val="tx1"/>
                </a:solidFill>
                <a:latin typeface="Georgia" pitchFamily="18" charset="0"/>
              </a:rPr>
              <a:t>в СМИ.</a:t>
            </a:r>
          </a:p>
          <a:p>
            <a:pPr marL="342900" indent="-342900" algn="ctr">
              <a:buFont typeface="Arial" pitchFamily="34" charset="0"/>
              <a:buChar char="•"/>
            </a:pPr>
            <a:endParaRPr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7" name="1 – 5 АВГУСТА"/>
          <p:cNvSpPr txBox="1"/>
          <p:nvPr/>
        </p:nvSpPr>
        <p:spPr>
          <a:xfrm>
            <a:off x="6695208" y="1815102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39" name="Сквиркл"/>
          <p:cNvSpPr/>
          <p:nvPr/>
        </p:nvSpPr>
        <p:spPr>
          <a:xfrm>
            <a:off x="9656009" y="1072385"/>
            <a:ext cx="1855310" cy="738572"/>
          </a:xfrm>
          <a:prstGeom prst="roundRect">
            <a:avLst>
              <a:gd name="adj" fmla="val 16667"/>
            </a:avLst>
          </a:prstGeom>
          <a:solidFill>
            <a:srgbClr val="DF6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2400" dirty="0" smtClean="0">
                <a:latin typeface="Georgia" pitchFamily="18" charset="0"/>
              </a:rPr>
              <a:t>18.12. – 31.12.</a:t>
            </a:r>
            <a:endParaRPr sz="2400" dirty="0">
              <a:latin typeface="Georgia" pitchFamily="18" charset="0"/>
            </a:endParaRPr>
          </a:p>
        </p:txBody>
      </p:sp>
      <p:sp>
        <p:nvSpPr>
          <p:cNvPr id="140" name="6 АВГУСТА"/>
          <p:cNvSpPr txBox="1"/>
          <p:nvPr/>
        </p:nvSpPr>
        <p:spPr>
          <a:xfrm>
            <a:off x="10170006" y="3558854"/>
            <a:ext cx="159884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GPN_DIN Condensed"/>
                <a:ea typeface="GPN_DIN Condensed"/>
                <a:cs typeface="GPN_DIN Condensed"/>
                <a:sym typeface="GPN_DIN Condensed"/>
              </a:defRPr>
            </a:lvl1pPr>
          </a:lstStyle>
          <a:p>
            <a:endParaRPr dirty="0"/>
          </a:p>
        </p:txBody>
      </p:sp>
      <p:sp>
        <p:nvSpPr>
          <p:cNvPr id="141" name="Текст 6"/>
          <p:cNvSpPr txBox="1"/>
          <p:nvPr/>
        </p:nvSpPr>
        <p:spPr>
          <a:xfrm>
            <a:off x="9780587" y="2834314"/>
            <a:ext cx="173073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100">
                <a:solidFill>
                  <a:srgbClr val="DF6040"/>
                </a:solidFill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endParaRPr dirty="0"/>
          </a:p>
        </p:txBody>
      </p:sp>
      <p:sp>
        <p:nvSpPr>
          <p:cNvPr id="143" name="Прямая со стрелкой 13"/>
          <p:cNvSpPr/>
          <p:nvPr/>
        </p:nvSpPr>
        <p:spPr>
          <a:xfrm>
            <a:off x="8395349" y="1474390"/>
            <a:ext cx="1074650" cy="1"/>
          </a:xfrm>
          <a:prstGeom prst="line">
            <a:avLst/>
          </a:prstGeom>
          <a:ln w="63500">
            <a:solidFill>
              <a:srgbClr val="DF604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301429"/>
            <a:ext cx="4822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6850" y="2151349"/>
            <a:ext cx="27461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</a:rPr>
              <a:t>Итоговая диагностика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</a:rPr>
              <a:t>Итоговое мероприятие: </a:t>
            </a:r>
            <a:r>
              <a:rPr lang="ru-RU" sz="2200" i="1" dirty="0">
                <a:latin typeface="Georgia" pitchFamily="18" charset="0"/>
              </a:rPr>
              <a:t>Квест-игра «Проказы зимушки-зимы</a:t>
            </a:r>
            <a:r>
              <a:rPr lang="ru-RU" sz="2200" i="1" dirty="0" smtClean="0">
                <a:latin typeface="Georgia" pitchFamily="18" charset="0"/>
              </a:rPr>
              <a:t>»</a:t>
            </a:r>
            <a:endParaRPr lang="ru-RU" sz="2200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1682" y="-1304016"/>
            <a:ext cx="2616380" cy="261638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Результаты"/>
          <p:cNvSpPr txBox="1"/>
          <p:nvPr/>
        </p:nvSpPr>
        <p:spPr>
          <a:xfrm>
            <a:off x="292509" y="208652"/>
            <a:ext cx="6083397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Ожидаемые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р</a:t>
            </a:r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езультаты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7" name="ГЛАВНЫЙ СОЦИАЛЬНЫЙ ЭФФЕКТ ПРОЕКТА:…"/>
          <p:cNvSpPr txBox="1">
            <a:spLocks noGrp="1"/>
          </p:cNvSpPr>
          <p:nvPr>
            <p:ph type="body" sz="quarter" idx="1"/>
          </p:nvPr>
        </p:nvSpPr>
        <p:spPr>
          <a:xfrm>
            <a:off x="492534" y="662066"/>
            <a:ext cx="10937465" cy="153073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/>
          <a:p>
            <a:pPr algn="just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2200" i="1" dirty="0" smtClean="0">
                <a:latin typeface="Georgia" pitchFamily="18" charset="0"/>
              </a:rPr>
              <a:t>Распространение опыта работы среди педагогов города позволит использовать наши методики по коррекции речевого и психофизического развития детей дошкольного возраста воспитателям других дошкольных учреждений. </a:t>
            </a:r>
            <a:endParaRPr sz="2200" i="1" dirty="0">
              <a:latin typeface="Georgia" pitchFamily="18" charset="0"/>
            </a:endParaRPr>
          </a:p>
        </p:txBody>
      </p:sp>
      <p:sp>
        <p:nvSpPr>
          <p:cNvPr id="148" name="Объект 2"/>
          <p:cNvSpPr txBox="1"/>
          <p:nvPr/>
        </p:nvSpPr>
        <p:spPr>
          <a:xfrm>
            <a:off x="292509" y="2192804"/>
            <a:ext cx="5736816" cy="4546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0000" lnSpcReduction="20000"/>
          </a:bodyPr>
          <a:lstStyle/>
          <a:p>
            <a:pPr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sz="3100" b="1" i="1" dirty="0" smtClean="0">
                <a:solidFill>
                  <a:srgbClr val="FF0000"/>
                </a:solidFill>
                <a:latin typeface="Georgia" pitchFamily="18" charset="0"/>
              </a:rPr>
              <a:t>КОЛИЧЕСТВЕННЫЕ РЕЗУЛЬТАТЫ</a:t>
            </a:r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sz="31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buClr>
                <a:srgbClr val="E65907"/>
              </a:buClr>
              <a:buSzPct val="100000"/>
              <a:buFont typeface="Arial"/>
              <a:buChar char="•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3100" i="1" dirty="0" smtClean="0">
                <a:latin typeface="Georgia" pitchFamily="18" charset="0"/>
              </a:rPr>
              <a:t>Не менее 40 детей с ОВЗ получат квалифицированную коррекционную помощь в условиях ДОУ; </a:t>
            </a:r>
          </a:p>
          <a:p>
            <a:pPr>
              <a:lnSpc>
                <a:spcPct val="110000"/>
              </a:lnSpc>
              <a:buClr>
                <a:srgbClr val="E65907"/>
              </a:buClr>
              <a:buSzPct val="100000"/>
              <a:buFont typeface="Arial"/>
              <a:buChar char="•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3100" i="1" dirty="0" smtClean="0">
                <a:latin typeface="Georgia" pitchFamily="18" charset="0"/>
              </a:rPr>
              <a:t>У  всех детей улучшится развитие мелкой и крупной моторики, памяти, мышления, внимания, двигательной сферы и пространственной ориентировки;</a:t>
            </a:r>
          </a:p>
          <a:p>
            <a:pPr>
              <a:lnSpc>
                <a:spcPct val="110000"/>
              </a:lnSpc>
              <a:buClr>
                <a:srgbClr val="E65907"/>
              </a:buClr>
              <a:buSzPct val="100000"/>
              <a:buFont typeface="Arial"/>
              <a:buChar char="•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3100" i="1" dirty="0" smtClean="0">
                <a:latin typeface="Georgia" pitchFamily="18" charset="0"/>
                <a:cs typeface="Times New Roman"/>
              </a:rPr>
              <a:t>Не менее 30 детей научатся правильно выполнять упражнения на нейротренажёрах;</a:t>
            </a:r>
            <a:r>
              <a:rPr lang="ru-RU" sz="3100" i="1" dirty="0">
                <a:latin typeface="Georgia" pitchFamily="18" charset="0"/>
                <a:ea typeface="Calibri"/>
              </a:rPr>
              <a:t> </a:t>
            </a:r>
            <a:endParaRPr lang="ru-RU" sz="3100" i="1" dirty="0" smtClean="0">
              <a:latin typeface="Georgia" pitchFamily="18" charset="0"/>
              <a:ea typeface="Calibri"/>
            </a:endParaRPr>
          </a:p>
          <a:p>
            <a:pPr>
              <a:lnSpc>
                <a:spcPct val="110000"/>
              </a:lnSpc>
              <a:buClr>
                <a:srgbClr val="E65907"/>
              </a:buClr>
              <a:buSzPct val="100000"/>
              <a:buFont typeface="Arial"/>
              <a:buChar char="•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lang="ru-RU" sz="3100" i="1" dirty="0" smtClean="0">
                <a:latin typeface="Georgia" pitchFamily="18" charset="0"/>
                <a:ea typeface="Calibri"/>
              </a:rPr>
              <a:t>Будет проведено 3 мастер-класса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228600" indent="-228600">
              <a:buClr>
                <a:srgbClr val="E65907"/>
              </a:buClr>
              <a:buSzPct val="100000"/>
              <a:buFont typeface="Arial"/>
              <a:buChar char="•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lang="ru-RU" sz="1600" dirty="0" smtClean="0">
              <a:cs typeface="Times New Roman"/>
            </a:endParaRPr>
          </a:p>
          <a:p>
            <a:pPr marL="228600" indent="-228600">
              <a:buClr>
                <a:srgbClr val="E65907"/>
              </a:buClr>
              <a:buSzPct val="100000"/>
              <a:buFont typeface="Arial"/>
              <a:buChar char="•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dirty="0">
              <a:latin typeface="Georgia" pitchFamily="18" charset="0"/>
            </a:endParaRPr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0633" y="5036765"/>
            <a:ext cx="3659371" cy="365937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Объект 2"/>
          <p:cNvSpPr txBox="1"/>
          <p:nvPr/>
        </p:nvSpPr>
        <p:spPr>
          <a:xfrm>
            <a:off x="6188074" y="2192803"/>
            <a:ext cx="5943600" cy="3734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defTabSz="886968">
              <a:buFont typeface="Arial"/>
              <a:defRPr sz="2328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r>
              <a:rPr sz="2200" b="1" i="1" dirty="0">
                <a:solidFill>
                  <a:srgbClr val="FF0000"/>
                </a:solidFill>
                <a:latin typeface="Georgia" pitchFamily="18" charset="0"/>
              </a:rPr>
              <a:t>КАЧЕСТВЕННЫЕ </a:t>
            </a:r>
            <a:r>
              <a:rPr sz="2200" b="1" i="1" dirty="0" smtClean="0">
                <a:solidFill>
                  <a:srgbClr val="FF0000"/>
                </a:solidFill>
                <a:latin typeface="Georgia" pitchFamily="18" charset="0"/>
              </a:rPr>
              <a:t>РЕЗУЛЬТАТЫ</a:t>
            </a:r>
            <a:r>
              <a:rPr lang="ru-RU" sz="2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ru-RU" sz="2200" b="1" i="1" dirty="0">
              <a:solidFill>
                <a:srgbClr val="FF0000"/>
              </a:solidFill>
              <a:latin typeface="Georgia" pitchFamily="18" charset="0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  <a:cs typeface="Times New Roman"/>
              </a:rPr>
              <a:t>с </a:t>
            </a:r>
            <a:r>
              <a:rPr lang="ru-RU" sz="2200" i="1" dirty="0">
                <a:latin typeface="Georgia" pitchFamily="18" charset="0"/>
                <a:cs typeface="Times New Roman"/>
              </a:rPr>
              <a:t>ОВЗ на основе элементов нейрофитнеса. Удовлетворенность родителей более качественными услугами и созданными  условиями для развития особенных детей в ДОУ;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i="1" dirty="0">
                <a:latin typeface="Georgia" pitchFamily="18" charset="0"/>
                <a:cs typeface="Times New Roman"/>
              </a:rPr>
              <a:t>Приобретение новых знаний и методического обогащения педагогов ДОУ №18 и </a:t>
            </a:r>
            <a:r>
              <a:rPr lang="ru-RU" sz="2200" i="1" dirty="0" smtClean="0">
                <a:latin typeface="Georgia" pitchFamily="18" charset="0"/>
                <a:cs typeface="Times New Roman"/>
              </a:rPr>
              <a:t>педагогов г</a:t>
            </a:r>
            <a:r>
              <a:rPr lang="ru-RU" sz="2200" i="1" dirty="0">
                <a:latin typeface="Georgia" pitchFamily="18" charset="0"/>
                <a:cs typeface="Times New Roman"/>
              </a:rPr>
              <a:t>. Новотроицка по развитию дошкольников </a:t>
            </a:r>
          </a:p>
          <a:p>
            <a:pPr marL="221742" indent="-221742" defTabSz="886968">
              <a:buClr>
                <a:srgbClr val="E65907"/>
              </a:buClr>
              <a:buSzPct val="100000"/>
              <a:buFont typeface="Arial"/>
              <a:buChar char="•"/>
              <a:defRPr sz="2328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pPr>
            <a:endParaRPr sz="2200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313" y="5512447"/>
            <a:ext cx="4540249" cy="135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Бюджет"/>
          <p:cNvSpPr txBox="1"/>
          <p:nvPr/>
        </p:nvSpPr>
        <p:spPr>
          <a:xfrm>
            <a:off x="489339" y="431277"/>
            <a:ext cx="6112251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 smtClean="0">
                <a:solidFill>
                  <a:srgbClr val="FF0000"/>
                </a:solidFill>
                <a:latin typeface="Georgia" pitchFamily="18" charset="0"/>
              </a:rPr>
              <a:t>Бюджет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проекта: 156 000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362575"/>
            <a:ext cx="4822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8980070"/>
              </p:ext>
            </p:extLst>
          </p:nvPr>
        </p:nvGraphicFramePr>
        <p:xfrm>
          <a:off x="242888" y="1014412"/>
          <a:ext cx="11815764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925"/>
                <a:gridCol w="2995613"/>
                <a:gridCol w="2995613"/>
                <a:gridCol w="2995613"/>
              </a:tblGrid>
              <a:tr h="131445"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Наименование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Запрашиваемые средства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Собственные средства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Средства партнёров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i="1" dirty="0" smtClean="0">
                          <a:latin typeface="Georgia" pitchFamily="18" charset="0"/>
                        </a:rPr>
                        <a:t>Оплата курсов</a:t>
                      </a:r>
                      <a:r>
                        <a:rPr lang="ru-RU" sz="2200" b="0" i="1" baseline="0" dirty="0" smtClean="0">
                          <a:latin typeface="Georgia" pitchFamily="18" charset="0"/>
                        </a:rPr>
                        <a:t> повышения квалификации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9 000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i="1" dirty="0" smtClean="0">
                          <a:latin typeface="Georgia" pitchFamily="18" charset="0"/>
                        </a:rPr>
                        <a:t>Оплата труда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30 000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i="1" dirty="0" smtClean="0">
                          <a:latin typeface="Georgia" pitchFamily="18" charset="0"/>
                        </a:rPr>
                        <a:t>Оборудование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71 000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42 000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3 000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i="1" dirty="0" smtClean="0">
                          <a:latin typeface="Georgia" pitchFamily="18" charset="0"/>
                        </a:rPr>
                        <a:t>Сувенирная продукция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smtClean="0">
                          <a:latin typeface="Georgia" pitchFamily="18" charset="0"/>
                        </a:rPr>
                        <a:t>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i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1 000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0" i="1" dirty="0" smtClean="0">
                          <a:latin typeface="Georgia" pitchFamily="18" charset="0"/>
                        </a:rPr>
                        <a:t>Итого: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110 000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42 000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latin typeface="Georgia" pitchFamily="18" charset="0"/>
                        </a:rPr>
                        <a:t>4 000</a:t>
                      </a:r>
                      <a:endParaRPr lang="ru-RU" sz="2200" b="0" i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Инновационность проекта"/>
          <p:cNvSpPr txBox="1"/>
          <p:nvPr/>
        </p:nvSpPr>
        <p:spPr>
          <a:xfrm>
            <a:off x="489339" y="431277"/>
            <a:ext cx="10671191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Инновационность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методики «Нейрофитнес»: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6" name="Кратко опишите, в чем уникальность и оригинальность вашего проекта, что нового он вносит в жизнь территории и благополучателей?"/>
          <p:cNvSpPr txBox="1">
            <a:spLocks noGrp="1"/>
          </p:cNvSpPr>
          <p:nvPr>
            <p:ph type="body" idx="1"/>
          </p:nvPr>
        </p:nvSpPr>
        <p:spPr>
          <a:xfrm>
            <a:off x="381000" y="996950"/>
            <a:ext cx="10515600" cy="3738538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marL="342900" lvl="0" indent="-342900" defTabSz="412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i="1" dirty="0">
                <a:solidFill>
                  <a:schemeClr val="tx1"/>
                </a:solidFill>
                <a:latin typeface="Georgia" pitchFamily="18" charset="0"/>
                <a:sym typeface="Helvetica Neue"/>
              </a:rPr>
              <a:t>Развитие межполушарного взаимодействия  у </a:t>
            </a: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  <a:sym typeface="Helvetica Neue"/>
              </a:rPr>
              <a:t>дошкольников</a:t>
            </a:r>
          </a:p>
          <a:p>
            <a:pPr lvl="0" defTabSz="412750">
              <a:spcBef>
                <a:spcPts val="0"/>
              </a:spcBef>
            </a:pPr>
            <a:r>
              <a:rPr lang="ru-RU" sz="2200" i="1" dirty="0">
                <a:latin typeface="Georgia" pitchFamily="18" charset="0"/>
                <a:sym typeface="Helvetica Neue"/>
              </a:rPr>
              <a:t>и</a:t>
            </a:r>
            <a:r>
              <a:rPr lang="ru-RU" sz="2200" i="1" dirty="0" smtClean="0">
                <a:latin typeface="Georgia" pitchFamily="18" charset="0"/>
                <a:sym typeface="Helvetica Neue"/>
              </a:rPr>
              <a:t>гровыми средствами;</a:t>
            </a:r>
            <a:endParaRPr lang="ru-RU" sz="2200" i="1" dirty="0">
              <a:latin typeface="Georgia" pitchFamily="18" charset="0"/>
              <a:sym typeface="Helvetica Neue"/>
            </a:endParaRPr>
          </a:p>
          <a:p>
            <a:pPr lvl="0" algn="ctr" defTabSz="412750">
              <a:spcBef>
                <a:spcPts val="0"/>
              </a:spcBef>
            </a:pPr>
            <a:endParaRPr lang="ru-RU" sz="2600" i="1" dirty="0" smtClean="0">
              <a:latin typeface="Helvetica Neue"/>
              <a:sym typeface="Helvetica Neue"/>
            </a:endParaRPr>
          </a:p>
        </p:txBody>
      </p:sp>
      <p:pic>
        <p:nvPicPr>
          <p:cNvPr id="157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2058" y="3653304"/>
            <a:ext cx="5596976" cy="560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058" y="5167313"/>
            <a:ext cx="4822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Хорошие дела\НЕЙРО ФОТО\80ee72c9a90d1259ff903c199ad836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39" y="1897828"/>
            <a:ext cx="2118950" cy="3179719"/>
          </a:xfrm>
          <a:prstGeom prst="rect">
            <a:avLst/>
          </a:prstGeom>
          <a:noFill/>
        </p:spPr>
      </p:pic>
      <p:pic>
        <p:nvPicPr>
          <p:cNvPr id="2051" name="Picture 3" descr="G:\Хорошие дела\НЕЙРО ФОТО\2021-04-22_12-35-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0546" y="876527"/>
            <a:ext cx="2126463" cy="2693185"/>
          </a:xfrm>
          <a:prstGeom prst="rect">
            <a:avLst/>
          </a:prstGeom>
          <a:noFill/>
        </p:spPr>
      </p:pic>
      <p:pic>
        <p:nvPicPr>
          <p:cNvPr id="2052" name="Picture 4" descr="G:\Хорошие дела\НЕЙРО ФОТО\a08-4-1200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5204" y="1864957"/>
            <a:ext cx="3470781" cy="2313853"/>
          </a:xfrm>
          <a:prstGeom prst="rect">
            <a:avLst/>
          </a:prstGeom>
          <a:noFill/>
        </p:spPr>
      </p:pic>
      <p:pic>
        <p:nvPicPr>
          <p:cNvPr id="1026" name="Picture 2" descr="C:\Users\Happy User\Desktop\НЕЙРО ФОТО\SJwP1osxR0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279" y="4111668"/>
            <a:ext cx="3337925" cy="25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Инновационность проекта"/>
          <p:cNvSpPr txBox="1"/>
          <p:nvPr/>
        </p:nvSpPr>
        <p:spPr>
          <a:xfrm>
            <a:off x="489339" y="431277"/>
            <a:ext cx="10671191" cy="445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12750">
              <a:lnSpc>
                <a:spcPct val="80000"/>
              </a:lnSpc>
              <a:defRPr sz="4200">
                <a:solidFill>
                  <a:srgbClr val="2C2E39"/>
                </a:solidFill>
                <a:latin typeface="Nunito Sans 10pt Black"/>
                <a:ea typeface="Nunito Sans 10pt Black"/>
                <a:cs typeface="Nunito Sans 10pt Black"/>
                <a:sym typeface="Nunito Sans 10pt Black"/>
              </a:defRPr>
            </a:lvl1pPr>
          </a:lstStyle>
          <a:p>
            <a:r>
              <a:rPr sz="3200" b="1" i="1" dirty="0" err="1">
                <a:solidFill>
                  <a:srgbClr val="FF0000"/>
                </a:solidFill>
                <a:latin typeface="Georgia" pitchFamily="18" charset="0"/>
              </a:rPr>
              <a:t>Инновационность</a:t>
            </a:r>
            <a:r>
              <a:rPr sz="32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методики «Нейрофитнес»:</a:t>
            </a:r>
            <a:endParaRPr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6" name="Кратко опишите, в чем уникальность и оригинальность вашего проекта, что нового он вносит в жизнь территории и благополучателей?"/>
          <p:cNvSpPr txBox="1">
            <a:spLocks noGrp="1"/>
          </p:cNvSpPr>
          <p:nvPr>
            <p:ph type="body" idx="1"/>
          </p:nvPr>
        </p:nvSpPr>
        <p:spPr>
          <a:xfrm>
            <a:off x="171450" y="1139825"/>
            <a:ext cx="10725150" cy="3738538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914400">
              <a:spcBef>
                <a:spcPts val="1000"/>
              </a:spcBef>
              <a:buFont typeface="Arial"/>
              <a:defRPr sz="2400">
                <a:latin typeface="Nunito Sans 10pt Regular"/>
                <a:ea typeface="Nunito Sans 10pt Regular"/>
                <a:cs typeface="Nunito Sans 10pt Regular"/>
                <a:sym typeface="Nunito Sans 10pt Regular"/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</a:rPr>
              <a:t>Использование методики всеми педагогами ДОУ;</a:t>
            </a:r>
          </a:p>
          <a:p>
            <a:pPr lvl="0" algn="ctr" defTabSz="412750">
              <a:spcBef>
                <a:spcPts val="0"/>
              </a:spcBef>
            </a:pPr>
            <a:endParaRPr lang="ru-RU" sz="2200" i="1" dirty="0" smtClean="0">
              <a:latin typeface="Georgia" pitchFamily="18" charset="0"/>
              <a:sym typeface="Helvetica Neue"/>
            </a:endParaRPr>
          </a:p>
          <a:p>
            <a:pPr marL="342900" lvl="0" indent="-342900" algn="just" defTabSz="412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  <a:sym typeface="Helvetica Neue"/>
              </a:rPr>
              <a:t>Возможность </a:t>
            </a:r>
            <a:r>
              <a:rPr lang="ru-RU" sz="2200" i="1" dirty="0">
                <a:latin typeface="Georgia" pitchFamily="18" charset="0"/>
                <a:sym typeface="Helvetica Neue"/>
              </a:rPr>
              <a:t>разноуровневого </a:t>
            </a:r>
            <a:r>
              <a:rPr lang="ru-RU" sz="2200" i="1" dirty="0" smtClean="0">
                <a:latin typeface="Georgia" pitchFamily="18" charset="0"/>
                <a:sym typeface="Helvetica Neue"/>
              </a:rPr>
              <a:t>обучения;</a:t>
            </a:r>
            <a:endParaRPr lang="ru-RU" sz="2200" i="1" dirty="0">
              <a:latin typeface="Georgia" pitchFamily="18" charset="0"/>
              <a:sym typeface="Helvetica Neue"/>
            </a:endParaRPr>
          </a:p>
          <a:p>
            <a:pPr lvl="0" algn="ctr" defTabSz="412750">
              <a:spcBef>
                <a:spcPts val="0"/>
              </a:spcBef>
            </a:pPr>
            <a:endParaRPr lang="ru-RU" sz="2200" i="1" dirty="0" smtClean="0">
              <a:latin typeface="Georgia" pitchFamily="18" charset="0"/>
              <a:sym typeface="Helvetica Neue"/>
            </a:endParaRPr>
          </a:p>
          <a:p>
            <a:pPr marL="342900" lvl="0" indent="-342900" defTabSz="412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i="1" dirty="0" smtClean="0">
                <a:latin typeface="Georgia" pitchFamily="18" charset="0"/>
                <a:sym typeface="Helvetica Neue"/>
              </a:rPr>
              <a:t>Нейрофитнес – через  движение!</a:t>
            </a:r>
            <a:endParaRPr i="1" dirty="0"/>
          </a:p>
        </p:txBody>
      </p:sp>
      <p:pic>
        <p:nvPicPr>
          <p:cNvPr id="157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2058" y="3653304"/>
            <a:ext cx="5596976" cy="560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058" y="5167313"/>
            <a:ext cx="4822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Хорошие дела\НЕЙРО ФОТО\im1138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1354" y="3516888"/>
            <a:ext cx="3756285" cy="3155280"/>
          </a:xfrm>
          <a:prstGeom prst="rect">
            <a:avLst/>
          </a:prstGeom>
          <a:noFill/>
        </p:spPr>
      </p:pic>
      <p:pic>
        <p:nvPicPr>
          <p:cNvPr id="1027" name="Picture 3" descr="G:\Хорошие дела\НЕЙРО ФОТО\ДОРОЖКА.jpg"/>
          <p:cNvPicPr>
            <a:picLocks noChangeAspect="1" noChangeArrowheads="1"/>
          </p:cNvPicPr>
          <p:nvPr/>
        </p:nvPicPr>
        <p:blipFill rotWithShape="1">
          <a:blip r:embed="rId5" cstate="print"/>
          <a:srcRect l="9467" r="5333"/>
          <a:stretch/>
        </p:blipFill>
        <p:spPr bwMode="auto">
          <a:xfrm>
            <a:off x="300037" y="2958295"/>
            <a:ext cx="2700337" cy="3504706"/>
          </a:xfrm>
          <a:prstGeom prst="rect">
            <a:avLst/>
          </a:prstGeom>
          <a:noFill/>
        </p:spPr>
      </p:pic>
      <p:pic>
        <p:nvPicPr>
          <p:cNvPr id="1028" name="Picture 4" descr="G:\Хорошие дела\НЕЙРО ФОТО\26610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2539" y="869519"/>
            <a:ext cx="2649136" cy="2647370"/>
          </a:xfrm>
          <a:prstGeom prst="rect">
            <a:avLst/>
          </a:prstGeom>
          <a:noFill/>
        </p:spPr>
      </p:pic>
      <p:pic>
        <p:nvPicPr>
          <p:cNvPr id="1029" name="Picture 5" descr="G:\Хорошие дела\НЕЙРО ФОТО\121.970.jpg"/>
          <p:cNvPicPr>
            <a:picLocks noChangeAspect="1" noChangeArrowheads="1"/>
          </p:cNvPicPr>
          <p:nvPr/>
        </p:nvPicPr>
        <p:blipFill rotWithShape="1">
          <a:blip r:embed="rId7" cstate="print"/>
          <a:srcRect l="7654" r="7983"/>
          <a:stretch/>
        </p:blipFill>
        <p:spPr bwMode="auto">
          <a:xfrm>
            <a:off x="6329363" y="1509510"/>
            <a:ext cx="1785937" cy="26195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482</Words>
  <Application>Microsoft Office PowerPoint</Application>
  <PresentationFormat>Произвольный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</cp:lastModifiedBy>
  <cp:revision>59</cp:revision>
  <dcterms:modified xsi:type="dcterms:W3CDTF">2023-08-21T03:37:11Z</dcterms:modified>
</cp:coreProperties>
</file>