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5"/>
  </p:normalViewPr>
  <p:slideViewPr>
    <p:cSldViewPr snapToGrid="0" snapToObjects="1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Georgia" pitchFamily="18" charset="0"/>
              </a:rPr>
              <a:t>Заболеваемость</a:t>
            </a:r>
            <a:endParaRPr lang="ru-RU" dirty="0">
              <a:latin typeface="Georgia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345</c:v>
                </c:pt>
                <c:pt idx="1">
                  <c:v>348</c:v>
                </c:pt>
                <c:pt idx="2">
                  <c:v>392</c:v>
                </c:pt>
                <c:pt idx="3">
                  <c:v>397</c:v>
                </c:pt>
              </c:numCache>
            </c:numRef>
          </c:val>
        </c:ser>
        <c:dLbls/>
        <c:axId val="113669248"/>
        <c:axId val="113646976"/>
      </c:barChart>
      <c:valAx>
        <c:axId val="113646976"/>
        <c:scaling>
          <c:orientation val="minMax"/>
        </c:scaling>
        <c:axPos val="l"/>
        <c:majorGridlines/>
        <c:numFmt formatCode="General" sourceLinked="1"/>
        <c:tickLblPos val="nextTo"/>
        <c:crossAx val="113669248"/>
        <c:crosses val="autoZero"/>
        <c:crossBetween val="between"/>
      </c:valAx>
      <c:catAx>
        <c:axId val="113669248"/>
        <c:scaling>
          <c:orientation val="minMax"/>
        </c:scaling>
        <c:axPos val="b"/>
        <c:numFmt formatCode="General" sourceLinked="1"/>
        <c:tickLblPos val="nextTo"/>
        <c:crossAx val="113646976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запрашиваемые средства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3159206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412750">
              <a:lnSpc>
                <a:spcPct val="100000"/>
              </a:lnSpc>
              <a:defRPr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lIns="25400" tIns="25400" rIns="25400" bIns="254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6340" y="6540500"/>
            <a:ext cx="232970" cy="236880"/>
          </a:xfrm>
          <a:prstGeom prst="rect">
            <a:avLst/>
          </a:prstGeom>
        </p:spPr>
        <p:txBody>
          <a:bodyPr lIns="25400" tIns="25400" rIns="25400" bIns="25400" anchor="t"/>
          <a:lstStyle>
            <a:lvl1pPr algn="ctr" defTabSz="412750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0152" y="4765711"/>
            <a:ext cx="2738374" cy="2738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6563" y="2278057"/>
            <a:ext cx="6237751" cy="6248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Изображение" descr="Изображение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261" y="6122115"/>
            <a:ext cx="2108978" cy="25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Изображение" descr="Изображение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999" y="545725"/>
            <a:ext cx="5002006" cy="52836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рямоугольник 6"/>
          <p:cNvSpPr/>
          <p:nvPr/>
        </p:nvSpPr>
        <p:spPr>
          <a:xfrm>
            <a:off x="468613" y="1313127"/>
            <a:ext cx="92205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«БЫТЬ ЗДОРОВЫМИ ХОТИМ!»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Номинация: «В движении»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261" y="30421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>МДОАУ «Детский сад №18 «Ручеёк»</a:t>
            </a:r>
          </a:p>
          <a:p>
            <a:pPr algn="ctr"/>
            <a:r>
              <a:rPr lang="ru-RU" b="1" i="1" dirty="0" smtClean="0">
                <a:latin typeface="Georgia" pitchFamily="18" charset="0"/>
              </a:rPr>
              <a:t>комбинированного вида</a:t>
            </a:r>
          </a:p>
          <a:p>
            <a:pPr algn="ctr"/>
            <a:r>
              <a:rPr lang="ru-RU" b="1" i="1" dirty="0" smtClean="0">
                <a:latin typeface="Georgia" pitchFamily="18" charset="0"/>
              </a:rPr>
              <a:t>г. Новотроицка</a:t>
            </a:r>
          </a:p>
          <a:p>
            <a:pPr algn="ctr"/>
            <a:r>
              <a:rPr lang="ru-RU" b="1" i="1" dirty="0" smtClean="0">
                <a:latin typeface="Georgia" pitchFamily="18" charset="0"/>
              </a:rPr>
              <a:t> Оренбургской области»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10" name="Picture 3" descr="C:\Users\11\Saved Games\Desktop\1680922836_kartinki-pibig-info-p-fizicheskoe-zdorove-kartinki-dlya-prezenta-6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6653" y="4492869"/>
            <a:ext cx="3364938" cy="149184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7079" y="4706921"/>
            <a:ext cx="4648155" cy="4648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26675" y="194815"/>
            <a:ext cx="2425827" cy="242582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Проблема, на решение которой…"/>
          <p:cNvSpPr txBox="1"/>
          <p:nvPr/>
        </p:nvSpPr>
        <p:spPr>
          <a:xfrm>
            <a:off x="503627" y="431277"/>
            <a:ext cx="2276264" cy="396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defTabSz="412750">
              <a:lnSpc>
                <a:spcPct val="80000"/>
              </a:lnSpc>
              <a:defRPr sz="4200">
                <a:solidFill>
                  <a:srgbClr val="2C2E39"/>
                </a:solidFill>
                <a:latin typeface="Nunito Sans 10pt Black"/>
                <a:ea typeface="Nunito Sans 10pt Black"/>
                <a:cs typeface="Nunito Sans 10pt Black"/>
                <a:sym typeface="Nunito Sans 10pt Black"/>
              </a:defRPr>
            </a:pPr>
            <a:r>
              <a:rPr sz="2800" b="1" i="1" dirty="0" err="1" smtClean="0">
                <a:solidFill>
                  <a:srgbClr val="FF0000"/>
                </a:solidFill>
                <a:latin typeface="Georgia" pitchFamily="18" charset="0"/>
              </a:rPr>
              <a:t>Проблем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ы:</a:t>
            </a:r>
            <a:endParaRPr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7138" y="889474"/>
            <a:ext cx="3207332" cy="3462335"/>
          </a:xfrm>
          <a:prstGeom prst="ellipse">
            <a:avLst/>
          </a:prstGeom>
          <a:solidFill>
            <a:schemeClr val="bg1"/>
          </a:solidFill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Georgia" pitchFamily="18" charset="0"/>
              </a:rPr>
              <a:t>При уменьшении количества детей в ДОУ, количество заболеваний сохраняется</a:t>
            </a: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 pitchFamily="18" charset="0"/>
              <a:sym typeface="Calibri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85021" y="1190304"/>
            <a:ext cx="2550696" cy="2510192"/>
          </a:xfrm>
          <a:prstGeom prst="ellipse">
            <a:avLst/>
          </a:prstGeom>
          <a:solidFill>
            <a:schemeClr val="bg1"/>
          </a:solidFill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Georgia" pitchFamily="18" charset="0"/>
              </a:rPr>
              <a:t>Частые пропуски по причине ОРВИ и ОРЗ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Georgia" pitchFamily="18" charset="0"/>
              <a:sym typeface="Calibri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577781" y="1127511"/>
            <a:ext cx="2762646" cy="2510192"/>
          </a:xfrm>
          <a:prstGeom prst="ellipse">
            <a:avLst/>
          </a:prstGeom>
          <a:solidFill>
            <a:schemeClr val="bg1"/>
          </a:solidFill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latin typeface="Georgia" pitchFamily="18" charset="0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Georgia" pitchFamily="18" charset="0"/>
                <a:sym typeface="Calibri"/>
              </a:rPr>
              <a:t>Ослабленный иммунитет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Georgia" pitchFamily="18" charset="0"/>
                <a:sym typeface="Calibri"/>
              </a:rPr>
              <a:t>детей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latin typeface="Georgia" pitchFamily="18" charset="0"/>
              <a:sym typeface="Calibri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322034" y="1127511"/>
            <a:ext cx="2743200" cy="2986263"/>
          </a:xfrm>
          <a:prstGeom prst="ellipse">
            <a:avLst/>
          </a:prstGeom>
          <a:solidFill>
            <a:schemeClr val="bg1"/>
          </a:solidFill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Georgia" pitchFamily="18" charset="0"/>
              </a:rPr>
              <a:t>Родители вынуждены часто оформлять больничный лист </a:t>
            </a:r>
          </a:p>
        </p:txBody>
      </p:sp>
      <p:pic>
        <p:nvPicPr>
          <p:cNvPr id="12" name="Picture 3" descr="C:\Users\11\Saved Games\Desktop\1680922836_kartinki-pibig-info-p-fizicheskoe-zdorove-kartinki-dlya-prezenta-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4855" y="5240216"/>
            <a:ext cx="3364938" cy="1491845"/>
          </a:xfrm>
          <a:prstGeom prst="rect">
            <a:avLst/>
          </a:prstGeom>
          <a:noFill/>
        </p:spPr>
      </p:pic>
      <p:graphicFrame>
        <p:nvGraphicFramePr>
          <p:cNvPr id="13" name="Диаграмма 12"/>
          <p:cNvGraphicFramePr/>
          <p:nvPr/>
        </p:nvGraphicFramePr>
        <p:xfrm>
          <a:off x="3374470" y="3933676"/>
          <a:ext cx="4277614" cy="261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8513" y="-1023075"/>
            <a:ext cx="2425827" cy="2425827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Цель проекта"/>
          <p:cNvSpPr txBox="1"/>
          <p:nvPr/>
        </p:nvSpPr>
        <p:spPr>
          <a:xfrm>
            <a:off x="489339" y="431277"/>
            <a:ext cx="3523400" cy="44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12750">
              <a:lnSpc>
                <a:spcPct val="80000"/>
              </a:lnSpc>
              <a:defRPr sz="4200">
                <a:solidFill>
                  <a:srgbClr val="2C2E39"/>
                </a:solidFill>
                <a:latin typeface="Nunito Sans 10pt Black"/>
                <a:ea typeface="Nunito Sans 10pt Black"/>
                <a:cs typeface="Nunito Sans 10pt Black"/>
                <a:sym typeface="Nunito Sans 10pt Black"/>
              </a:defRPr>
            </a:lvl1pPr>
          </a:lstStyle>
          <a:p>
            <a:r>
              <a:rPr sz="3200" b="1" i="1" dirty="0" err="1">
                <a:solidFill>
                  <a:srgbClr val="FF0000"/>
                </a:solidFill>
                <a:latin typeface="Georgia" pitchFamily="18" charset="0"/>
              </a:rPr>
              <a:t>Цель</a:t>
            </a:r>
            <a:r>
              <a:rPr sz="3200" b="1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sz="3200" b="1" i="1" dirty="0" err="1" smtClean="0">
                <a:solidFill>
                  <a:srgbClr val="FF0000"/>
                </a:solidFill>
                <a:latin typeface="Georgia" pitchFamily="18" charset="0"/>
              </a:rPr>
              <a:t>проекта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endParaRPr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8" name="Обозначьте  главное изменение, на которое направлен проект. Что изменится к лучшему после его реализации?"/>
          <p:cNvSpPr txBox="1">
            <a:spLocks noGrp="1"/>
          </p:cNvSpPr>
          <p:nvPr>
            <p:ph type="body" idx="1"/>
          </p:nvPr>
        </p:nvSpPr>
        <p:spPr>
          <a:xfrm>
            <a:off x="489339" y="876527"/>
            <a:ext cx="11495363" cy="4020326"/>
          </a:xfrm>
          <a:prstGeom prst="rect">
            <a:avLst/>
          </a:prstGeom>
        </p:spPr>
        <p:txBody>
          <a:bodyPr lIns="45719" tIns="45719" rIns="45719" bIns="45719">
            <a:normAutofit lnSpcReduction="10000"/>
          </a:bodyPr>
          <a:lstStyle>
            <a:lvl1pPr algn="l" defTabSz="914400">
              <a:spcBef>
                <a:spcPts val="1000"/>
              </a:spcBef>
              <a:buFont typeface="Arial"/>
              <a:defRPr sz="2400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lvl1pPr>
          </a:lstStyle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srgbClr val="FF0000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srgbClr val="FF0000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srgbClr val="FF0000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err="1" smtClean="0">
                <a:solidFill>
                  <a:srgbClr val="FF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Благополучатели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kern="12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Дети, в том числе с ОВЗ  –укрепление иммунитета у детей. Уменьшение пропусков детьми детского сада по причине ОРВИ и ОРЗ.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kern="12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Родители – уменьшение количества больничных листов, снижение нагрузки на семейный бюджет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kern="12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Педагоги – повышение зарплаты и уменьшение риска сокращения (при стабильной посещаемости детьми детского сада)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i="1" kern="1200" dirty="0" smtClean="0">
              <a:solidFill>
                <a:schemeClr val="tx1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i="1" kern="1200" dirty="0">
              <a:solidFill>
                <a:prstClr val="black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pic>
        <p:nvPicPr>
          <p:cNvPr id="119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8760" y="4574270"/>
            <a:ext cx="5456889" cy="546641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рямоугольник 6"/>
          <p:cNvSpPr/>
          <p:nvPr/>
        </p:nvSpPr>
        <p:spPr>
          <a:xfrm>
            <a:off x="489339" y="276362"/>
            <a:ext cx="110010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 smtClean="0">
              <a:latin typeface="Georgia" pitchFamily="18" charset="0"/>
            </a:endParaRPr>
          </a:p>
          <a:p>
            <a:endParaRPr lang="ru-RU" sz="2200" dirty="0" smtClean="0">
              <a:latin typeface="Georgia" pitchFamily="18" charset="0"/>
            </a:endParaRPr>
          </a:p>
          <a:p>
            <a:r>
              <a:rPr lang="ru-RU" sz="2200" i="1" dirty="0" smtClean="0">
                <a:latin typeface="Georgia" pitchFamily="18" charset="0"/>
              </a:rPr>
              <a:t>Профилактика простудных и вирусных заболеваний в дошкольном учреждении</a:t>
            </a:r>
          </a:p>
          <a:p>
            <a:r>
              <a:rPr lang="ru-RU" sz="2200" i="1" dirty="0" smtClean="0">
                <a:latin typeface="Georgia" pitchFamily="18" charset="0"/>
              </a:rPr>
              <a:t> с использованием солевых ламп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3" descr="C:\Users\11\Saved Games\Desktop\1680922836_kartinki-pibig-info-p-fizicheskoe-zdorove-kartinki-dlya-prezenta-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7005" y="5094814"/>
            <a:ext cx="3364938" cy="149184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482" y="5335305"/>
            <a:ext cx="4648155" cy="4648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9832" y="1163889"/>
            <a:ext cx="2425827" cy="242582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Краткое описание проекта"/>
          <p:cNvSpPr txBox="1"/>
          <p:nvPr/>
        </p:nvSpPr>
        <p:spPr>
          <a:xfrm>
            <a:off x="489339" y="431277"/>
            <a:ext cx="6657272" cy="44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12750">
              <a:lnSpc>
                <a:spcPct val="80000"/>
              </a:lnSpc>
              <a:defRPr sz="4200">
                <a:solidFill>
                  <a:srgbClr val="2C2E39"/>
                </a:solidFill>
                <a:latin typeface="Nunito Sans 10pt Black"/>
                <a:ea typeface="Nunito Sans 10pt Black"/>
                <a:cs typeface="Nunito Sans 10pt Black"/>
                <a:sym typeface="Nunito Sans 10pt Black"/>
              </a:defRPr>
            </a:lvl1pPr>
          </a:lstStyle>
          <a:p>
            <a:r>
              <a:rPr sz="3200" b="1" i="1" dirty="0" err="1">
                <a:solidFill>
                  <a:srgbClr val="FF0000"/>
                </a:solidFill>
                <a:latin typeface="Georgia" pitchFamily="18" charset="0"/>
              </a:rPr>
              <a:t>Краткое</a:t>
            </a:r>
            <a:r>
              <a:rPr sz="3200" b="1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sz="3200" b="1" i="1" dirty="0" err="1">
                <a:solidFill>
                  <a:srgbClr val="FF0000"/>
                </a:solidFill>
                <a:latin typeface="Georgia" pitchFamily="18" charset="0"/>
              </a:rPr>
              <a:t>описание</a:t>
            </a:r>
            <a:r>
              <a:rPr sz="3200" b="1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sz="3200" b="1" i="1" dirty="0" err="1" smtClean="0">
                <a:solidFill>
                  <a:srgbClr val="FF0000"/>
                </a:solidFill>
                <a:latin typeface="Georgia" pitchFamily="18" charset="0"/>
              </a:rPr>
              <a:t>проекта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endParaRPr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4" name="Опишите суть  проекта, его идею, сформулируйте основной механизм решения поставленной цели и достижения результатов"/>
          <p:cNvSpPr txBox="1">
            <a:spLocks noGrp="1"/>
          </p:cNvSpPr>
          <p:nvPr>
            <p:ph type="body" idx="1"/>
          </p:nvPr>
        </p:nvSpPr>
        <p:spPr>
          <a:xfrm>
            <a:off x="489339" y="1154591"/>
            <a:ext cx="10515600" cy="373853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algn="l" defTabSz="914400">
              <a:spcBef>
                <a:spcPts val="1000"/>
              </a:spcBef>
              <a:buFont typeface="Arial"/>
              <a:defRPr sz="2400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lvl1pPr>
          </a:lstStyle>
          <a:p>
            <a:pPr marL="342900" indent="-342900" algn="just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i="1" dirty="0" smtClean="0">
                <a:latin typeface="Georgia" pitchFamily="18" charset="0"/>
              </a:rPr>
              <a:t>установка солевых ламп в спортивном и тренажёрном залах детского сада;</a:t>
            </a:r>
          </a:p>
          <a:p>
            <a:pPr marL="342900" indent="-342900" algn="just" fontAlgn="base">
              <a:spcBef>
                <a:spcPts val="0"/>
              </a:spcBef>
              <a:spcAft>
                <a:spcPct val="0"/>
              </a:spcAft>
            </a:pPr>
            <a:endParaRPr lang="ru-RU" sz="2200" i="1" dirty="0" smtClean="0">
              <a:latin typeface="Georgia" pitchFamily="18" charset="0"/>
            </a:endParaRPr>
          </a:p>
          <a:p>
            <a:pPr marL="342900" indent="-342900" algn="just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i="1" dirty="0" smtClean="0">
                <a:latin typeface="Georgia" pitchFamily="18" charset="0"/>
              </a:rPr>
              <a:t>использование ламп во время активных занятий физической культурой и утренней гимнастикой, повысит мозговую активность, поможет концентрации внимания, укреплению иммунитета;</a:t>
            </a:r>
          </a:p>
          <a:p>
            <a:pPr marL="342900" indent="-342900" algn="just" fontAlgn="base">
              <a:spcBef>
                <a:spcPts val="0"/>
              </a:spcBef>
              <a:spcAft>
                <a:spcPct val="0"/>
              </a:spcAft>
            </a:pPr>
            <a:endParaRPr lang="ru-RU" sz="2200" i="1" dirty="0" smtClean="0">
              <a:latin typeface="Georgia" pitchFamily="18" charset="0"/>
            </a:endParaRPr>
          </a:p>
          <a:p>
            <a:pPr marL="342900" indent="-342900" algn="just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i="1" dirty="0" smtClean="0">
                <a:latin typeface="Georgia" pitchFamily="18" charset="0"/>
              </a:rPr>
              <a:t>установка ламп в спальнях благоприятно повлияет на улучшение качества сна, укрепление нервной системы, повышение иммунитета. </a:t>
            </a:r>
            <a:endParaRPr lang="ru-RU" sz="2200" b="1" i="1" kern="1200" dirty="0" smtClean="0">
              <a:solidFill>
                <a:prstClr val="black"/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3" descr="C:\Users\11\Saved Games\Desktop\1680922836_kartinki-pibig-info-p-fizicheskoe-zdorove-kartinki-dlya-prezenta-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3117" y="4743785"/>
            <a:ext cx="3364938" cy="149184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8121" y="-865704"/>
            <a:ext cx="3017053" cy="3017053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План-график реализации"/>
          <p:cNvSpPr txBox="1"/>
          <p:nvPr/>
        </p:nvSpPr>
        <p:spPr>
          <a:xfrm>
            <a:off x="489339" y="431277"/>
            <a:ext cx="8071120" cy="44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12750">
              <a:lnSpc>
                <a:spcPct val="80000"/>
              </a:lnSpc>
              <a:defRPr sz="4200">
                <a:solidFill>
                  <a:srgbClr val="2C2E39"/>
                </a:solidFill>
                <a:latin typeface="Nunito Sans 10pt Black"/>
                <a:ea typeface="Nunito Sans 10pt Black"/>
                <a:cs typeface="Nunito Sans 10pt Black"/>
                <a:sym typeface="Nunito Sans 10pt Black"/>
              </a:defRPr>
            </a:lvl1pPr>
          </a:lstStyle>
          <a:p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План-график реализации проекта:</a:t>
            </a:r>
            <a:endParaRPr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1" name="1 МАЯ – 15 ИЮНЯ"/>
          <p:cNvSpPr txBox="1"/>
          <p:nvPr/>
        </p:nvSpPr>
        <p:spPr>
          <a:xfrm>
            <a:off x="649037" y="3601575"/>
            <a:ext cx="159884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 b="1">
                <a:solidFill>
                  <a:srgbClr val="FFFFFF"/>
                </a:solidFill>
                <a:latin typeface="GPN_DIN Condensed"/>
                <a:ea typeface="GPN_DIN Condensed"/>
                <a:cs typeface="GPN_DIN Condensed"/>
                <a:sym typeface="GPN_DIN Condensed"/>
              </a:defRPr>
            </a:lvl1pPr>
          </a:lstStyle>
          <a:p>
            <a:endParaRPr dirty="0"/>
          </a:p>
        </p:txBody>
      </p:sp>
      <p:sp>
        <p:nvSpPr>
          <p:cNvPr id="134" name="15 ИЮНЯ – 1 АВГУСТА"/>
          <p:cNvSpPr txBox="1"/>
          <p:nvPr/>
        </p:nvSpPr>
        <p:spPr>
          <a:xfrm>
            <a:off x="3642920" y="1738778"/>
            <a:ext cx="159884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 b="1">
                <a:solidFill>
                  <a:srgbClr val="FFFFFF"/>
                </a:solidFill>
                <a:latin typeface="GPN_DIN Condensed"/>
                <a:ea typeface="GPN_DIN Condensed"/>
                <a:cs typeface="GPN_DIN Condensed"/>
                <a:sym typeface="GPN_DIN Condensed"/>
              </a:defRPr>
            </a:lvl1pPr>
          </a:lstStyle>
          <a:p>
            <a:endParaRPr dirty="0"/>
          </a:p>
        </p:txBody>
      </p:sp>
      <p:sp>
        <p:nvSpPr>
          <p:cNvPr id="137" name="1 – 5 АВГУСТА"/>
          <p:cNvSpPr txBox="1"/>
          <p:nvPr/>
        </p:nvSpPr>
        <p:spPr>
          <a:xfrm>
            <a:off x="6695208" y="1815102"/>
            <a:ext cx="159884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 b="1">
                <a:solidFill>
                  <a:srgbClr val="FFFFFF"/>
                </a:solidFill>
                <a:latin typeface="GPN_DIN Condensed"/>
                <a:ea typeface="GPN_DIN Condensed"/>
                <a:cs typeface="GPN_DIN Condensed"/>
                <a:sym typeface="GPN_DIN Condensed"/>
              </a:defRPr>
            </a:lvl1pPr>
          </a:lstStyle>
          <a:p>
            <a:endParaRPr dirty="0"/>
          </a:p>
        </p:txBody>
      </p:sp>
      <p:sp>
        <p:nvSpPr>
          <p:cNvPr id="140" name="6 АВГУСТА"/>
          <p:cNvSpPr txBox="1"/>
          <p:nvPr/>
        </p:nvSpPr>
        <p:spPr>
          <a:xfrm>
            <a:off x="10170006" y="3558854"/>
            <a:ext cx="159884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 b="1">
                <a:solidFill>
                  <a:srgbClr val="FFFFFF"/>
                </a:solidFill>
                <a:latin typeface="GPN_DIN Condensed"/>
                <a:ea typeface="GPN_DIN Condensed"/>
                <a:cs typeface="GPN_DIN Condensed"/>
                <a:sym typeface="GPN_DIN Condensed"/>
              </a:defRPr>
            </a:lvl1pPr>
          </a:lstStyle>
          <a:p>
            <a:endParaRPr dirty="0"/>
          </a:p>
        </p:txBody>
      </p:sp>
      <p:sp>
        <p:nvSpPr>
          <p:cNvPr id="141" name="Текст 6"/>
          <p:cNvSpPr txBox="1"/>
          <p:nvPr/>
        </p:nvSpPr>
        <p:spPr>
          <a:xfrm>
            <a:off x="9780587" y="2834314"/>
            <a:ext cx="1730732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lvl1pPr>
          </a:lstStyle>
          <a:p>
            <a:endParaRPr dirty="0"/>
          </a:p>
        </p:txBody>
      </p:sp>
      <p:sp>
        <p:nvSpPr>
          <p:cNvPr id="10" name="Текст 6"/>
          <p:cNvSpPr txBox="1"/>
          <p:nvPr/>
        </p:nvSpPr>
        <p:spPr>
          <a:xfrm>
            <a:off x="77361" y="3586496"/>
            <a:ext cx="275748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342900" indent="-342900" algn="ctr">
              <a:buFont typeface="Arial" pitchFamily="34" charset="0"/>
              <a:buChar char="•"/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endParaRPr lang="ru-RU" sz="2000" dirty="0" smtClean="0">
              <a:latin typeface="Georgia" pitchFamily="18" charset="0"/>
            </a:endParaRPr>
          </a:p>
          <a:p>
            <a:pPr marL="342900" indent="-342900" algn="ctr">
              <a:buFont typeface="Arial" pitchFamily="34" charset="0"/>
              <a:buChar char="•"/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endParaRPr lang="ru-RU" sz="2000" dirty="0">
              <a:latin typeface="Georgia" pitchFamily="18" charset="0"/>
            </a:endParaRPr>
          </a:p>
          <a:p>
            <a:pPr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endParaRPr lang="ru-RU" sz="2400" dirty="0">
              <a:latin typeface="Georgia" pitchFamily="18" charset="0"/>
            </a:endParaRPr>
          </a:p>
          <a:p>
            <a:pPr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r>
              <a:rPr lang="ru-RU" sz="2400" dirty="0">
                <a:latin typeface="Georgia" pitchFamily="18" charset="0"/>
              </a:rPr>
              <a:t> </a:t>
            </a:r>
          </a:p>
          <a:p>
            <a:pPr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endParaRPr lang="ru-RU" sz="2400" dirty="0">
              <a:latin typeface="Georgia" pitchFamily="18" charset="0"/>
            </a:endParaRPr>
          </a:p>
        </p:txBody>
      </p:sp>
      <p:sp>
        <p:nvSpPr>
          <p:cNvPr id="11" name="Сквиркл"/>
          <p:cNvSpPr/>
          <p:nvPr/>
        </p:nvSpPr>
        <p:spPr>
          <a:xfrm>
            <a:off x="437862" y="1176284"/>
            <a:ext cx="1730732" cy="723992"/>
          </a:xfrm>
          <a:prstGeom prst="roundRect">
            <a:avLst>
              <a:gd name="adj" fmla="val 16667"/>
            </a:avLst>
          </a:prstGeom>
          <a:solidFill>
            <a:srgbClr val="DF6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ru-RU" sz="2400" dirty="0" smtClean="0">
                <a:latin typeface="Georgia" pitchFamily="18" charset="0"/>
              </a:rPr>
              <a:t>01.07. – 31.07.</a:t>
            </a:r>
            <a:endParaRPr sz="2400" dirty="0">
              <a:latin typeface="Georgia" pitchFamily="18" charset="0"/>
            </a:endParaRPr>
          </a:p>
        </p:txBody>
      </p:sp>
      <p:sp>
        <p:nvSpPr>
          <p:cNvPr id="12" name="Сквиркл"/>
          <p:cNvSpPr/>
          <p:nvPr/>
        </p:nvSpPr>
        <p:spPr>
          <a:xfrm>
            <a:off x="3430794" y="1105105"/>
            <a:ext cx="4783021" cy="738573"/>
          </a:xfrm>
          <a:prstGeom prst="roundRect">
            <a:avLst>
              <a:gd name="adj" fmla="val 16667"/>
            </a:avLst>
          </a:prstGeom>
          <a:solidFill>
            <a:srgbClr val="DF6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ru-RU" sz="2400" dirty="0" smtClean="0">
                <a:latin typeface="Georgia" pitchFamily="18" charset="0"/>
              </a:rPr>
              <a:t>01.08. – 25.11.</a:t>
            </a:r>
            <a:endParaRPr sz="2400" dirty="0">
              <a:latin typeface="Georgia" pitchFamily="18" charset="0"/>
            </a:endParaRPr>
          </a:p>
        </p:txBody>
      </p:sp>
      <p:sp>
        <p:nvSpPr>
          <p:cNvPr id="13" name="Сквиркл"/>
          <p:cNvSpPr/>
          <p:nvPr/>
        </p:nvSpPr>
        <p:spPr>
          <a:xfrm>
            <a:off x="9489057" y="1072385"/>
            <a:ext cx="2022262" cy="738572"/>
          </a:xfrm>
          <a:prstGeom prst="roundRect">
            <a:avLst>
              <a:gd name="adj" fmla="val 16667"/>
            </a:avLst>
          </a:prstGeom>
          <a:solidFill>
            <a:srgbClr val="DF6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ru-RU" sz="2400" dirty="0" smtClean="0">
                <a:latin typeface="Georgia" pitchFamily="18" charset="0"/>
              </a:rPr>
              <a:t>26.11. – 30.11.</a:t>
            </a:r>
            <a:endParaRPr sz="2400" dirty="0">
              <a:latin typeface="Georgia" pitchFamily="18" charset="0"/>
            </a:endParaRPr>
          </a:p>
        </p:txBody>
      </p:sp>
      <p:sp>
        <p:nvSpPr>
          <p:cNvPr id="14" name="Прямая со стрелкой 3"/>
          <p:cNvSpPr/>
          <p:nvPr/>
        </p:nvSpPr>
        <p:spPr>
          <a:xfrm>
            <a:off x="2297523" y="1474391"/>
            <a:ext cx="1074650" cy="1"/>
          </a:xfrm>
          <a:prstGeom prst="line">
            <a:avLst/>
          </a:prstGeom>
          <a:ln w="63500">
            <a:solidFill>
              <a:srgbClr val="DF604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Прямая со стрелкой 3"/>
          <p:cNvSpPr/>
          <p:nvPr/>
        </p:nvSpPr>
        <p:spPr>
          <a:xfrm>
            <a:off x="8294056" y="1474392"/>
            <a:ext cx="1074650" cy="1"/>
          </a:xfrm>
          <a:prstGeom prst="line">
            <a:avLst/>
          </a:prstGeom>
          <a:ln w="63500">
            <a:solidFill>
              <a:srgbClr val="DF604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3048000" y="1900276"/>
            <a:ext cx="59666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- </a:t>
            </a:r>
            <a:r>
              <a:rPr lang="ru-RU" sz="2200" i="1" dirty="0" smtClean="0">
                <a:latin typeface="Georgia" pitchFamily="18" charset="0"/>
              </a:rPr>
              <a:t>ежедневная утренняя гимнастика,</a:t>
            </a:r>
            <a:endParaRPr lang="ru-RU" sz="2200" dirty="0" smtClean="0">
              <a:latin typeface="Georgia" pitchFamily="18" charset="0"/>
            </a:endParaRPr>
          </a:p>
          <a:p>
            <a:pPr algn="ctr"/>
            <a:r>
              <a:rPr lang="ru-RU" sz="2200" i="1" dirty="0" smtClean="0">
                <a:latin typeface="Georgia" pitchFamily="18" charset="0"/>
              </a:rPr>
              <a:t>физкультурные занятия </a:t>
            </a:r>
          </a:p>
          <a:p>
            <a:pPr algn="ctr"/>
            <a:r>
              <a:rPr lang="ru-RU" sz="2200" i="1" dirty="0" smtClean="0">
                <a:latin typeface="Georgia" pitchFamily="18" charset="0"/>
              </a:rPr>
              <a:t>(2 раза в неделю в каждой группе);</a:t>
            </a:r>
          </a:p>
          <a:p>
            <a:pPr algn="ctr">
              <a:buFontTx/>
              <a:buChar char="-"/>
            </a:pPr>
            <a:r>
              <a:rPr lang="ru-RU" sz="2200" i="1" dirty="0" smtClean="0">
                <a:latin typeface="Georgia" pitchFamily="18" charset="0"/>
              </a:rPr>
              <a:t>ежедневный сон</a:t>
            </a:r>
          </a:p>
          <a:p>
            <a:pPr algn="ctr"/>
            <a:r>
              <a:rPr lang="ru-RU" sz="2200" i="1" dirty="0" smtClean="0">
                <a:latin typeface="Georgia" pitchFamily="18" charset="0"/>
              </a:rPr>
              <a:t>с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i="1" dirty="0" smtClean="0">
                <a:latin typeface="Georgia" pitchFamily="18" charset="0"/>
              </a:rPr>
              <a:t>использованием солевых ламп; </a:t>
            </a:r>
          </a:p>
          <a:p>
            <a:pPr algn="ctr">
              <a:buFontTx/>
              <a:buChar char="-"/>
            </a:pPr>
            <a:r>
              <a:rPr lang="ru-RU" sz="2200" i="1" dirty="0" smtClean="0">
                <a:latin typeface="Georgia" pitchFamily="18" charset="0"/>
              </a:rPr>
              <a:t>консультативная помощь медицинской сестры педагогам ДОУ</a:t>
            </a:r>
          </a:p>
          <a:p>
            <a:pPr algn="ctr"/>
            <a:r>
              <a:rPr lang="ru-RU" sz="2200" i="1" dirty="0" smtClean="0">
                <a:latin typeface="Georgia" pitchFamily="18" charset="0"/>
              </a:rPr>
              <a:t> и родителям воспитанников; </a:t>
            </a:r>
          </a:p>
          <a:p>
            <a:pPr algn="ctr">
              <a:buFontTx/>
              <a:buChar char="-"/>
            </a:pPr>
            <a:r>
              <a:rPr lang="ru-RU" sz="2200" i="1" dirty="0" smtClean="0">
                <a:latin typeface="Georgia" pitchFamily="18" charset="0"/>
              </a:rPr>
              <a:t>представление опыта работы по профилактике заболеваемости среди педагогов города;</a:t>
            </a:r>
          </a:p>
          <a:p>
            <a:pPr algn="ctr">
              <a:buFontTx/>
              <a:buChar char="-"/>
            </a:pPr>
            <a:r>
              <a:rPr lang="ru-RU" sz="2200" i="1" dirty="0" smtClean="0">
                <a:latin typeface="Georgia" pitchFamily="18" charset="0"/>
              </a:rPr>
              <a:t> освещение реализации</a:t>
            </a:r>
          </a:p>
          <a:p>
            <a:pPr algn="ctr"/>
            <a:r>
              <a:rPr lang="ru-RU" sz="2200" i="1" dirty="0" smtClean="0">
                <a:latin typeface="Georgia" pitchFamily="18" charset="0"/>
              </a:rPr>
              <a:t>проекта в СМИ.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368706" y="2398143"/>
            <a:ext cx="24001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>
                <a:latin typeface="Georgia" pitchFamily="18" charset="0"/>
              </a:rPr>
              <a:t>анализ заболеваемости и пропусков детского</a:t>
            </a:r>
            <a:endParaRPr lang="ru-RU" sz="2200" dirty="0" smtClean="0">
              <a:latin typeface="Georgia" pitchFamily="18" charset="0"/>
            </a:endParaRPr>
          </a:p>
          <a:p>
            <a:pPr algn="ctr"/>
            <a:r>
              <a:rPr lang="ru-RU" sz="2200" i="1" dirty="0" smtClean="0">
                <a:latin typeface="Georgia" pitchFamily="18" charset="0"/>
              </a:rPr>
              <a:t>сада по причине ОРВИ и ОРЗ</a:t>
            </a:r>
            <a:endParaRPr lang="ru-RU" sz="2200" dirty="0" smtClean="0">
              <a:latin typeface="Georgia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endParaRPr lang="ru-RU" i="1" dirty="0">
              <a:latin typeface="Georg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033" y="2398143"/>
            <a:ext cx="22256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>
                <a:latin typeface="Georgia" pitchFamily="18" charset="0"/>
              </a:rPr>
              <a:t>приобретение солевых</a:t>
            </a:r>
          </a:p>
          <a:p>
            <a:pPr algn="ctr"/>
            <a:r>
              <a:rPr lang="ru-RU" sz="2200" i="1" dirty="0" smtClean="0">
                <a:latin typeface="Georgia" pitchFamily="18" charset="0"/>
              </a:rPr>
              <a:t> ламп</a:t>
            </a:r>
            <a:endParaRPr lang="ru-RU" sz="2200" dirty="0">
              <a:latin typeface="Georgia" pitchFamily="18" charset="0"/>
            </a:endParaRPr>
          </a:p>
        </p:txBody>
      </p:sp>
      <p:pic>
        <p:nvPicPr>
          <p:cNvPr id="20" name="Picture 3" descr="C:\Users\11\Saved Games\Desktop\1680922836_kartinki-pibig-info-p-fizicheskoe-zdorove-kartinki-dlya-prezenta-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7537" y="5055079"/>
            <a:ext cx="3364938" cy="149184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71682" y="-1304016"/>
            <a:ext cx="2616380" cy="261638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Результаты"/>
          <p:cNvSpPr txBox="1"/>
          <p:nvPr/>
        </p:nvSpPr>
        <p:spPr>
          <a:xfrm>
            <a:off x="292509" y="208652"/>
            <a:ext cx="6083397" cy="44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12750">
              <a:lnSpc>
                <a:spcPct val="80000"/>
              </a:lnSpc>
              <a:defRPr sz="4200">
                <a:solidFill>
                  <a:srgbClr val="2C2E39"/>
                </a:solidFill>
                <a:latin typeface="Nunito Sans 10pt Black"/>
                <a:ea typeface="Nunito Sans 10pt Black"/>
                <a:cs typeface="Nunito Sans 10pt Black"/>
                <a:sym typeface="Nunito Sans 10pt Black"/>
              </a:defRPr>
            </a:lvl1pPr>
          </a:lstStyle>
          <a:p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Ожидаемые </a:t>
            </a: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р</a:t>
            </a:r>
            <a:r>
              <a:rPr sz="3200" b="1" i="1" dirty="0" err="1" smtClean="0">
                <a:solidFill>
                  <a:srgbClr val="FF0000"/>
                </a:solidFill>
                <a:latin typeface="Georgia" pitchFamily="18" charset="0"/>
              </a:rPr>
              <a:t>езультаты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endParaRPr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8" name="Объект 2"/>
          <p:cNvSpPr txBox="1"/>
          <p:nvPr/>
        </p:nvSpPr>
        <p:spPr>
          <a:xfrm>
            <a:off x="292509" y="826478"/>
            <a:ext cx="5736816" cy="454632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19" rIns="45719">
            <a:normAutofit/>
          </a:bodyPr>
          <a:lstStyle/>
          <a:p>
            <a:r>
              <a:rPr sz="2200" b="1" i="1" dirty="0" smtClean="0">
                <a:solidFill>
                  <a:srgbClr val="FF0000"/>
                </a:solidFill>
                <a:latin typeface="Georgia" pitchFamily="18" charset="0"/>
              </a:rPr>
              <a:t>КОЛИЧЕСТВЕННЫЕ РЕЗУЛЬТАТЫ</a:t>
            </a:r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Georgia" pitchFamily="18" charset="0"/>
              </a:rPr>
              <a:t>200 детей получат помощь в профилактике заболеваемости в условиях ДОУ; 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Georgia" pitchFamily="18" charset="0"/>
              </a:rPr>
              <a:t>снижение заболеваемости ОРВИ и ОРЗ не менее чем на 20%;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Georgia" pitchFamily="18" charset="0"/>
              </a:rPr>
              <a:t>стабилизация </a:t>
            </a:r>
            <a:r>
              <a:rPr lang="ru-RU" sz="2200" dirty="0" err="1" smtClean="0">
                <a:latin typeface="Georgia" pitchFamily="18" charset="0"/>
              </a:rPr>
              <a:t>психоэмоциональных</a:t>
            </a:r>
            <a:r>
              <a:rPr lang="ru-RU" sz="2200" dirty="0" smtClean="0">
                <a:latin typeface="Georgia" pitchFamily="18" charset="0"/>
              </a:rPr>
              <a:t> процессов,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Georgia" pitchFamily="18" charset="0"/>
              </a:rPr>
              <a:t>уменьшение тревожности и улучшение настроения у 50% детей;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Georgia" pitchFamily="18" charset="0"/>
              </a:rPr>
              <a:t> 7 консультаций для родителей (в каждой группе).</a:t>
            </a:r>
            <a:endParaRPr sz="2200" dirty="0">
              <a:latin typeface="Georgia" pitchFamily="18" charset="0"/>
            </a:endParaRPr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309" y="4626881"/>
            <a:ext cx="3659371" cy="365937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Объект 2"/>
          <p:cNvSpPr txBox="1"/>
          <p:nvPr/>
        </p:nvSpPr>
        <p:spPr>
          <a:xfrm>
            <a:off x="6749716" y="1205130"/>
            <a:ext cx="5223208" cy="3734933"/>
          </a:xfrm>
          <a:prstGeom prst="rect">
            <a:avLst/>
          </a:prstGeom>
          <a:ln>
            <a:solidFill>
              <a:schemeClr val="tx2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19" rIns="45719">
            <a:noAutofit/>
          </a:bodyPr>
          <a:lstStyle/>
          <a:p>
            <a:pPr defTabSz="886968">
              <a:buFont typeface="Arial"/>
              <a:defRPr sz="2328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r>
              <a:rPr sz="2200" b="1" i="1" dirty="0">
                <a:solidFill>
                  <a:srgbClr val="FF0000"/>
                </a:solidFill>
                <a:latin typeface="Georgia" pitchFamily="18" charset="0"/>
              </a:rPr>
              <a:t>КАЧЕСТВЕННЫЕ </a:t>
            </a:r>
            <a:r>
              <a:rPr sz="2200" b="1" i="1" dirty="0" smtClean="0">
                <a:solidFill>
                  <a:srgbClr val="FF0000"/>
                </a:solidFill>
                <a:latin typeface="Georgia" pitchFamily="18" charset="0"/>
              </a:rPr>
              <a:t>РЕЗУЛЬТАТЫ</a:t>
            </a:r>
            <a:r>
              <a:rPr lang="ru-RU" sz="2200" b="1" i="1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</a:p>
          <a:p>
            <a:pPr marL="221742" indent="-221742" defTabSz="886968">
              <a:buClr>
                <a:srgbClr val="E65907"/>
              </a:buClr>
              <a:buSzPct val="100000"/>
              <a:defRPr sz="2328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r>
              <a:rPr lang="en-US" sz="2200" dirty="0" smtClean="0">
                <a:solidFill>
                  <a:schemeClr val="tx1"/>
                </a:solidFill>
                <a:latin typeface="Georgia" pitchFamily="18" charset="0"/>
                <a:sym typeface="Nunito Sans 10pt Regular"/>
              </a:rPr>
              <a:t> - </a:t>
            </a:r>
            <a:r>
              <a:rPr lang="ru-RU" sz="2200" dirty="0" smtClean="0">
                <a:latin typeface="Georgia" pitchFamily="18" charset="0"/>
                <a:sym typeface="Nunito Sans 10pt Regular"/>
              </a:rPr>
              <a:t>удовлетворенность родителей более качественными услугами и созданными условиями для оздоровления детей в ДОУ;</a:t>
            </a:r>
            <a:endParaRPr lang="en-US" sz="2200" dirty="0" smtClean="0">
              <a:latin typeface="Georgia" pitchFamily="18" charset="0"/>
              <a:sym typeface="Nunito Sans 10pt Regular"/>
            </a:endParaRPr>
          </a:p>
          <a:p>
            <a:pPr marL="221742" indent="-221742" defTabSz="886968">
              <a:buClr>
                <a:srgbClr val="E65907"/>
              </a:buClr>
              <a:buSzPct val="100000"/>
              <a:defRPr sz="2328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r>
              <a:rPr lang="ru-RU" sz="2200" dirty="0" smtClean="0">
                <a:latin typeface="Georgia" pitchFamily="18" charset="0"/>
                <a:sym typeface="Nunito Sans 10pt Regular"/>
              </a:rPr>
              <a:t> </a:t>
            </a:r>
            <a:r>
              <a:rPr lang="ru-RU" sz="2200" dirty="0" smtClean="0">
                <a:sym typeface="Nunito Sans 10pt Regular"/>
              </a:rPr>
              <a:t>- </a:t>
            </a:r>
            <a:r>
              <a:rPr lang="ru-RU" sz="2200" dirty="0" smtClean="0">
                <a:latin typeface="Georgia" pitchFamily="18" charset="0"/>
                <a:sym typeface="Nunito Sans 10pt Regular"/>
              </a:rPr>
              <a:t>приобретение новых знаний педагогами </a:t>
            </a:r>
            <a:r>
              <a:rPr lang="en-US" sz="2200" dirty="0" smtClean="0">
                <a:latin typeface="Georgia" pitchFamily="18" charset="0"/>
                <a:sym typeface="Nunito Sans 10pt Regular"/>
              </a:rPr>
              <a:t> </a:t>
            </a:r>
            <a:r>
              <a:rPr lang="ru-RU" sz="2200" dirty="0" smtClean="0">
                <a:latin typeface="Georgia" pitchFamily="18" charset="0"/>
                <a:sym typeface="Nunito Sans 10pt Regular"/>
              </a:rPr>
              <a:t>и родителями.</a:t>
            </a:r>
          </a:p>
          <a:p>
            <a:pPr marL="221742" indent="-221742" defTabSz="886968">
              <a:buClr>
                <a:srgbClr val="E65907"/>
              </a:buClr>
              <a:buSzPct val="100000"/>
              <a:buFontTx/>
              <a:buChar char="-"/>
              <a:defRPr sz="2328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endParaRPr sz="2200" dirty="0">
              <a:latin typeface="Georgia" pitchFamily="18" charset="0"/>
            </a:endParaRPr>
          </a:p>
        </p:txBody>
      </p:sp>
      <p:pic>
        <p:nvPicPr>
          <p:cNvPr id="9" name="Picture 3" descr="C:\Users\11\Saved Games\Desktop\1680922836_kartinki-pibig-info-p-fizicheskoe-zdorove-kartinki-dlya-prezenta-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3124" y="4626881"/>
            <a:ext cx="3364938" cy="149184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Бюджет"/>
          <p:cNvSpPr txBox="1"/>
          <p:nvPr/>
        </p:nvSpPr>
        <p:spPr>
          <a:xfrm>
            <a:off x="489339" y="431277"/>
            <a:ext cx="6123471" cy="98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12750">
              <a:lnSpc>
                <a:spcPct val="80000"/>
              </a:lnSpc>
              <a:defRPr sz="4200">
                <a:solidFill>
                  <a:srgbClr val="2C2E39"/>
                </a:solidFill>
                <a:latin typeface="Nunito Sans 10pt Black"/>
                <a:ea typeface="Nunito Sans 10pt Black"/>
                <a:cs typeface="Nunito Sans 10pt Black"/>
                <a:sym typeface="Nunito Sans 10pt Black"/>
              </a:defRPr>
            </a:lvl1pPr>
          </a:lstStyle>
          <a:p>
            <a:r>
              <a:rPr sz="3200" b="1" i="1" dirty="0" err="1" smtClean="0">
                <a:solidFill>
                  <a:srgbClr val="FF0000"/>
                </a:solidFill>
                <a:latin typeface="Georgia" pitchFamily="18" charset="0"/>
              </a:rPr>
              <a:t>Бюджет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 проекта: 158 000</a:t>
            </a:r>
          </a:p>
          <a:p>
            <a:r>
              <a:rPr lang="ru-RU" sz="2200" b="1" i="1" dirty="0" smtClean="0">
                <a:solidFill>
                  <a:schemeClr val="tx1"/>
                </a:solidFill>
                <a:latin typeface="Georgia" pitchFamily="18" charset="0"/>
              </a:rPr>
              <a:t>Собственные средства: 109.000</a:t>
            </a:r>
          </a:p>
          <a:p>
            <a:r>
              <a:rPr lang="ru-RU" sz="2200" b="1" i="1" dirty="0" smtClean="0">
                <a:solidFill>
                  <a:schemeClr val="tx1"/>
                </a:solidFill>
                <a:latin typeface="Georgia" pitchFamily="18" charset="0"/>
              </a:rPr>
              <a:t>Запрашиваемые средства: 49.000</a:t>
            </a:r>
            <a:endParaRPr sz="22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" name="Picture 3" descr="C:\Users\11\Saved Games\Desktop\1680922836_kartinki-pibig-info-p-fizicheskoe-zdorove-kartinki-dlya-prezenta-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6741" y="4984885"/>
            <a:ext cx="3364938" cy="1491845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2490536" y="1806250"/>
          <a:ext cx="7669463" cy="467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Инновационность проекта"/>
          <p:cNvSpPr txBox="1"/>
          <p:nvPr/>
        </p:nvSpPr>
        <p:spPr>
          <a:xfrm>
            <a:off x="489339" y="431277"/>
            <a:ext cx="8260275" cy="44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12750">
              <a:lnSpc>
                <a:spcPct val="80000"/>
              </a:lnSpc>
              <a:defRPr sz="4200">
                <a:solidFill>
                  <a:srgbClr val="2C2E39"/>
                </a:solidFill>
                <a:latin typeface="Nunito Sans 10pt Black"/>
                <a:ea typeface="Nunito Sans 10pt Black"/>
                <a:cs typeface="Nunito Sans 10pt Black"/>
                <a:sym typeface="Nunito Sans 10pt Black"/>
              </a:defRPr>
            </a:lvl1pPr>
          </a:lstStyle>
          <a:p>
            <a:r>
              <a:rPr sz="3200" b="1" i="1" dirty="0" err="1" smtClean="0">
                <a:solidFill>
                  <a:srgbClr val="FF0000"/>
                </a:solidFill>
                <a:latin typeface="Georgia" pitchFamily="18" charset="0"/>
              </a:rPr>
              <a:t>Инновационность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 и уникальность:</a:t>
            </a:r>
            <a:endParaRPr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6" name="Кратко опишите, в чем уникальность и оригинальность вашего проекта, что нового он вносит в жизнь территории и благополучателей?"/>
          <p:cNvSpPr txBox="1">
            <a:spLocks noGrp="1"/>
          </p:cNvSpPr>
          <p:nvPr>
            <p:ph type="body" idx="1"/>
          </p:nvPr>
        </p:nvSpPr>
        <p:spPr>
          <a:xfrm>
            <a:off x="381000" y="996950"/>
            <a:ext cx="10515600" cy="3738538"/>
          </a:xfrm>
          <a:prstGeom prst="rect">
            <a:avLst/>
          </a:prstGeom>
        </p:spPr>
        <p:txBody>
          <a:bodyPr lIns="45719" tIns="45719" rIns="45719" bIns="45719">
            <a:normAutofit fontScale="92500" lnSpcReduction="20000"/>
          </a:bodyPr>
          <a:lstStyle>
            <a:lvl1pPr algn="l" defTabSz="914400">
              <a:spcBef>
                <a:spcPts val="1000"/>
              </a:spcBef>
              <a:buFont typeface="Arial"/>
              <a:defRPr sz="2400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lvl1pPr>
          </a:lstStyle>
          <a:p>
            <a:pPr lvl="0" algn="ctr" defTabSz="412750"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Georgia" pitchFamily="18" charset="0"/>
              </a:rPr>
              <a:t>В детских садах  г. Новотроицка солевые лампы не используются </a:t>
            </a:r>
          </a:p>
          <a:p>
            <a:pPr lvl="0" algn="ctr" defTabSz="412750">
              <a:spcBef>
                <a:spcPts val="0"/>
              </a:spcBef>
            </a:pPr>
            <a:endParaRPr lang="ru-RU" dirty="0" smtClean="0"/>
          </a:p>
          <a:p>
            <a:pPr lvl="0" algn="ctr" defTabSz="412750"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 smtClean="0">
                <a:latin typeface="Georgia" pitchFamily="18" charset="0"/>
              </a:rPr>
              <a:t>- В ходе работы прибора в помещении уничтожаются болезнетворные организмы и вирусы</a:t>
            </a:r>
          </a:p>
          <a:p>
            <a:pPr lvl="0" algn="ctr" defTabSz="412750">
              <a:spcBef>
                <a:spcPts val="0"/>
              </a:spcBef>
            </a:pPr>
            <a:endParaRPr lang="ru-RU" dirty="0" smtClean="0">
              <a:latin typeface="Georgia" pitchFamily="18" charset="0"/>
            </a:endParaRPr>
          </a:p>
          <a:p>
            <a:pPr lvl="0" algn="ctr" defTabSz="412750">
              <a:spcBef>
                <a:spcPts val="0"/>
              </a:spcBef>
            </a:pPr>
            <a:r>
              <a:rPr lang="ru-RU" dirty="0" smtClean="0">
                <a:latin typeface="Georgia" pitchFamily="18" charset="0"/>
              </a:rPr>
              <a:t> - Природная соль защищает организм от инфекций</a:t>
            </a:r>
          </a:p>
          <a:p>
            <a:pPr lvl="0" algn="ctr" defTabSz="412750">
              <a:spcBef>
                <a:spcPts val="0"/>
              </a:spcBef>
            </a:pPr>
            <a:endParaRPr lang="ru-RU" dirty="0" smtClean="0">
              <a:latin typeface="Georgia" pitchFamily="18" charset="0"/>
            </a:endParaRPr>
          </a:p>
          <a:p>
            <a:pPr algn="ctr" defTabSz="412750">
              <a:spcBef>
                <a:spcPts val="0"/>
              </a:spcBef>
            </a:pPr>
            <a:r>
              <a:rPr lang="ru-RU" dirty="0" smtClean="0">
                <a:latin typeface="Georgia" pitchFamily="18" charset="0"/>
              </a:rPr>
              <a:t> - Ионы соли предупреждают развитие ангины, простуды, бронхита,</a:t>
            </a:r>
          </a:p>
          <a:p>
            <a:pPr algn="ctr" defTabSz="412750">
              <a:spcBef>
                <a:spcPts val="0"/>
              </a:spcBef>
            </a:pPr>
            <a:r>
              <a:rPr lang="ru-RU" dirty="0" smtClean="0">
                <a:latin typeface="Georgia" pitchFamily="18" charset="0"/>
              </a:rPr>
              <a:t> гайморита и астмы</a:t>
            </a:r>
          </a:p>
          <a:p>
            <a:pPr algn="ctr" defTabSz="412750">
              <a:spcBef>
                <a:spcPts val="0"/>
              </a:spcBef>
            </a:pPr>
            <a:endParaRPr lang="ru-RU" sz="2200" dirty="0" smtClean="0">
              <a:latin typeface="Georgia" pitchFamily="18" charset="0"/>
            </a:endParaRPr>
          </a:p>
          <a:p>
            <a:pPr algn="ctr" defTabSz="412750"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Georgia" pitchFamily="18" charset="0"/>
                <a:sym typeface="Helvetica Neue"/>
              </a:rPr>
              <a:t> Сила соляных ламп заключается в их уникальном свойстве мгновенно наполнять воздух отрицательно заряженными ионами, </a:t>
            </a:r>
          </a:p>
          <a:p>
            <a:pPr algn="ctr" defTabSz="412750">
              <a:spcBef>
                <a:spcPts val="0"/>
              </a:spcBef>
            </a:pPr>
            <a:r>
              <a:rPr lang="ru-RU" dirty="0" smtClean="0">
                <a:latin typeface="Georgia" pitchFamily="18" charset="0"/>
                <a:sym typeface="Helvetica Neue"/>
              </a:rPr>
              <a:t>тем самым повышая иммунитет</a:t>
            </a:r>
          </a:p>
        </p:txBody>
      </p:sp>
      <p:pic>
        <p:nvPicPr>
          <p:cNvPr id="157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5024" y="4362476"/>
            <a:ext cx="5596976" cy="560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1" name="Picture 3" descr="C:\Users\11\Saved Games\Desktop\1680922836_kartinki-pibig-info-p-fizicheskoe-zdorove-kartinki-dlya-prezenta-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0262" y="5125523"/>
            <a:ext cx="3364938" cy="149184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Инновационность проекта"/>
          <p:cNvSpPr txBox="1"/>
          <p:nvPr/>
        </p:nvSpPr>
        <p:spPr>
          <a:xfrm>
            <a:off x="489339" y="431277"/>
            <a:ext cx="51361" cy="44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12750">
              <a:lnSpc>
                <a:spcPct val="80000"/>
              </a:lnSpc>
              <a:defRPr sz="4200">
                <a:solidFill>
                  <a:srgbClr val="2C2E39"/>
                </a:solidFill>
                <a:latin typeface="Nunito Sans 10pt Black"/>
                <a:ea typeface="Nunito Sans 10pt Black"/>
                <a:cs typeface="Nunito Sans 10pt Black"/>
                <a:sym typeface="Nunito Sans 10pt Black"/>
              </a:defRPr>
            </a:lvl1pPr>
          </a:lstStyle>
          <a:p>
            <a:endParaRPr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57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6235" y="4693519"/>
            <a:ext cx="5596976" cy="560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1" name="Picture 3" descr="C:\Users\11\Saved Games\Desktop\1680922836_kartinki-pibig-info-p-fizicheskoe-zdorove-kartinki-dlya-prezenta-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6821" y="1941916"/>
            <a:ext cx="6206390" cy="2751603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A114B8-97CF-422E-94E8-A53A1CEFFA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146" b="98350" l="3082" r="99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3077" y="3317718"/>
            <a:ext cx="2088232" cy="33123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1A114B8-97CF-422E-94E8-A53A1CEFFA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146" b="98350" l="3082" r="99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54124" y="163903"/>
            <a:ext cx="1592697" cy="25263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1A114B8-97CF-422E-94E8-A53A1CEFFA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146" b="98350" l="3082" r="99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889039" y="3317718"/>
            <a:ext cx="2088232" cy="33123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A114B8-97CF-422E-94E8-A53A1CEFFA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146" b="98350" l="3082" r="99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024335" y="163903"/>
            <a:ext cx="1511872" cy="23981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436</Words>
  <Application>Microsoft Office PowerPoint</Application>
  <PresentationFormat>Произвольный</PresentationFormat>
  <Paragraphs>80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11</cp:lastModifiedBy>
  <cp:revision>81</cp:revision>
  <dcterms:modified xsi:type="dcterms:W3CDTF">2024-06-24T04:19:37Z</dcterms:modified>
</cp:coreProperties>
</file>