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diagrams/quickStyle4.xml" ContentType="application/vnd.openxmlformats-officedocument.drawingml.diagramStyl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diagrams/layout7.xml" ContentType="application/vnd.openxmlformats-officedocument.drawingml.diagram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80" r:id="rId5"/>
    <p:sldId id="294" r:id="rId6"/>
    <p:sldId id="299" r:id="rId7"/>
    <p:sldId id="298" r:id="rId8"/>
    <p:sldId id="297" r:id="rId9"/>
    <p:sldId id="301" r:id="rId10"/>
    <p:sldId id="296" r:id="rId11"/>
    <p:sldId id="295" r:id="rId12"/>
    <p:sldId id="282" r:id="rId13"/>
    <p:sldId id="285" r:id="rId14"/>
    <p:sldId id="284" r:id="rId15"/>
    <p:sldId id="283" r:id="rId16"/>
    <p:sldId id="287" r:id="rId17"/>
    <p:sldId id="286" r:id="rId18"/>
    <p:sldId id="289" r:id="rId19"/>
    <p:sldId id="288" r:id="rId20"/>
    <p:sldId id="270" r:id="rId21"/>
    <p:sldId id="308" r:id="rId22"/>
    <p:sldId id="274" r:id="rId23"/>
    <p:sldId id="307" r:id="rId24"/>
    <p:sldId id="273" r:id="rId25"/>
    <p:sldId id="305" r:id="rId26"/>
    <p:sldId id="275" r:id="rId27"/>
    <p:sldId id="306" r:id="rId28"/>
    <p:sldId id="310" r:id="rId29"/>
    <p:sldId id="311" r:id="rId30"/>
    <p:sldId id="312" r:id="rId31"/>
    <p:sldId id="313" r:id="rId32"/>
    <p:sldId id="314" r:id="rId33"/>
    <p:sldId id="278" r:id="rId34"/>
    <p:sldId id="263" r:id="rId35"/>
    <p:sldId id="266" r:id="rId36"/>
    <p:sldId id="309" r:id="rId37"/>
    <p:sldId id="267" r:id="rId38"/>
    <p:sldId id="315" r:id="rId3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C0BB5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93" autoAdjust="0"/>
    <p:restoredTop sz="94660"/>
  </p:normalViewPr>
  <p:slideViewPr>
    <p:cSldViewPr snapToGrid="0">
      <p:cViewPr>
        <p:scale>
          <a:sx n="51" d="100"/>
          <a:sy n="51" d="100"/>
        </p:scale>
        <p:origin x="-2760" y="-150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D4332A-6A94-4862-BAD2-50CE1131870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DBE1573-F725-40CD-BBB4-5A5E20135EB7}">
      <dgm:prSet/>
      <dgm:spPr/>
      <dgm:t>
        <a:bodyPr/>
        <a:lstStyle/>
        <a:p>
          <a:pPr rtl="0"/>
          <a:r>
            <a:rPr lang="ru-RU" dirty="0" smtClean="0"/>
            <a:t>- подведение итогов, результатов игровой деятельности</a:t>
          </a:r>
          <a:endParaRPr lang="ru-RU" dirty="0"/>
        </a:p>
      </dgm:t>
    </dgm:pt>
    <dgm:pt modelId="{2F138669-B365-491C-8979-B69476ED9D9C}" type="sibTrans" cxnId="{00BF3744-F277-440A-AC9E-4AD73B01040B}">
      <dgm:prSet/>
      <dgm:spPr/>
      <dgm:t>
        <a:bodyPr/>
        <a:lstStyle/>
        <a:p>
          <a:endParaRPr lang="ru-RU"/>
        </a:p>
      </dgm:t>
    </dgm:pt>
    <dgm:pt modelId="{0141ED54-9570-4E5D-A65D-8B378FDA096E}" type="parTrans" cxnId="{00BF3744-F277-440A-AC9E-4AD73B01040B}">
      <dgm:prSet/>
      <dgm:spPr/>
      <dgm:t>
        <a:bodyPr/>
        <a:lstStyle/>
        <a:p>
          <a:endParaRPr lang="ru-RU"/>
        </a:p>
      </dgm:t>
    </dgm:pt>
    <dgm:pt modelId="{79A8313B-D79F-442E-A605-C19CB1329E9F}">
      <dgm:prSet/>
      <dgm:spPr/>
      <dgm:t>
        <a:bodyPr/>
        <a:lstStyle/>
        <a:p>
          <a:pPr rtl="0"/>
          <a:r>
            <a:rPr lang="ru-RU" dirty="0" smtClean="0"/>
            <a:t>- осуществление самой игры</a:t>
          </a:r>
          <a:endParaRPr lang="ru-RU" dirty="0"/>
        </a:p>
      </dgm:t>
    </dgm:pt>
    <dgm:pt modelId="{C81A0B44-EFDB-4FBA-BCAB-CC300E17A3B1}" type="sibTrans" cxnId="{83E2D52D-D626-4E8A-BBD8-832A0997F423}">
      <dgm:prSet/>
      <dgm:spPr/>
      <dgm:t>
        <a:bodyPr/>
        <a:lstStyle/>
        <a:p>
          <a:endParaRPr lang="ru-RU"/>
        </a:p>
      </dgm:t>
    </dgm:pt>
    <dgm:pt modelId="{BC06E458-A026-4865-A67E-F6F417B36743}" type="parTrans" cxnId="{83E2D52D-D626-4E8A-BBD8-832A0997F423}">
      <dgm:prSet/>
      <dgm:spPr/>
      <dgm:t>
        <a:bodyPr/>
        <a:lstStyle/>
        <a:p>
          <a:endParaRPr lang="ru-RU"/>
        </a:p>
      </dgm:t>
    </dgm:pt>
    <dgm:pt modelId="{8754B5A1-E637-4EFE-B5D5-E7A525264F22}">
      <dgm:prSet/>
      <dgm:spPr/>
      <dgm:t>
        <a:bodyPr/>
        <a:lstStyle/>
        <a:p>
          <a:pPr rtl="0"/>
          <a:r>
            <a:rPr lang="ru-RU" dirty="0" smtClean="0"/>
            <a:t>- включение детей в игровую деятельность</a:t>
          </a:r>
          <a:endParaRPr lang="ru-RU" dirty="0"/>
        </a:p>
      </dgm:t>
    </dgm:pt>
    <dgm:pt modelId="{0C1AA1FD-4580-457B-8950-7FFB9E71574B}" type="sibTrans" cxnId="{A41B1A06-2F02-45C2-9DDC-38B4D43E7191}">
      <dgm:prSet/>
      <dgm:spPr/>
      <dgm:t>
        <a:bodyPr/>
        <a:lstStyle/>
        <a:p>
          <a:endParaRPr lang="ru-RU"/>
        </a:p>
      </dgm:t>
    </dgm:pt>
    <dgm:pt modelId="{4567D699-DE37-4725-9DD0-C57E71CAF8D4}" type="parTrans" cxnId="{A41B1A06-2F02-45C2-9DDC-38B4D43E7191}">
      <dgm:prSet/>
      <dgm:spPr/>
      <dgm:t>
        <a:bodyPr/>
        <a:lstStyle/>
        <a:p>
          <a:endParaRPr lang="ru-RU"/>
        </a:p>
      </dgm:t>
    </dgm:pt>
    <dgm:pt modelId="{A203A873-17AA-4492-A40F-14F61B7B08F8}">
      <dgm:prSet/>
      <dgm:spPr/>
      <dgm:t>
        <a:bodyPr/>
        <a:lstStyle/>
        <a:p>
          <a:pPr rtl="0"/>
          <a:r>
            <a:rPr lang="ru-RU" dirty="0" smtClean="0"/>
            <a:t>- отбор, разработка, подготовка игр</a:t>
          </a:r>
          <a:endParaRPr lang="ru-RU" dirty="0"/>
        </a:p>
      </dgm:t>
    </dgm:pt>
    <dgm:pt modelId="{CD227339-421B-4168-9E26-F89221A05CB7}" type="sibTrans" cxnId="{699C826A-798C-4378-9988-17138EE53808}">
      <dgm:prSet/>
      <dgm:spPr/>
      <dgm:t>
        <a:bodyPr/>
        <a:lstStyle/>
        <a:p>
          <a:endParaRPr lang="ru-RU"/>
        </a:p>
      </dgm:t>
    </dgm:pt>
    <dgm:pt modelId="{719B2F86-F09B-43DE-9F23-E300618A7C61}" type="parTrans" cxnId="{699C826A-798C-4378-9988-17138EE53808}">
      <dgm:prSet/>
      <dgm:spPr/>
      <dgm:t>
        <a:bodyPr/>
        <a:lstStyle/>
        <a:p>
          <a:endParaRPr lang="ru-RU"/>
        </a:p>
      </dgm:t>
    </dgm:pt>
    <dgm:pt modelId="{647DA684-66CF-4398-BC11-6BD171498842}" type="pres">
      <dgm:prSet presAssocID="{DED4332A-6A94-4862-BAD2-50CE1131870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996DC85-26AF-4B3F-B558-C0F32CCDEB0D}" type="pres">
      <dgm:prSet presAssocID="{A203A873-17AA-4492-A40F-14F61B7B08F8}" presName="parentText" presStyleLbl="node1" presStyleIdx="0" presStyleCnt="4" custLinFactY="-5061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A9E4BC-2829-4B12-A117-548B97CB0A10}" type="pres">
      <dgm:prSet presAssocID="{CD227339-421B-4168-9E26-F89221A05CB7}" presName="spacer" presStyleCnt="0"/>
      <dgm:spPr/>
    </dgm:pt>
    <dgm:pt modelId="{FF29E68A-9674-4F9E-9B25-44D34A893623}" type="pres">
      <dgm:prSet presAssocID="{8754B5A1-E637-4EFE-B5D5-E7A525264F22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4DFC64-B994-4249-A118-9668BD527601}" type="pres">
      <dgm:prSet presAssocID="{0C1AA1FD-4580-457B-8950-7FFB9E71574B}" presName="spacer" presStyleCnt="0"/>
      <dgm:spPr/>
    </dgm:pt>
    <dgm:pt modelId="{3D7D0356-02D2-4AE2-9FCE-A6C078197677}" type="pres">
      <dgm:prSet presAssocID="{79A8313B-D79F-442E-A605-C19CB1329E9F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640F76-9466-4D35-8728-2458F3264B5B}" type="pres">
      <dgm:prSet presAssocID="{C81A0B44-EFDB-4FBA-BCAB-CC300E17A3B1}" presName="spacer" presStyleCnt="0"/>
      <dgm:spPr/>
    </dgm:pt>
    <dgm:pt modelId="{38EFE579-9055-4614-9E00-8221311A07EF}" type="pres">
      <dgm:prSet presAssocID="{8DBE1573-F725-40CD-BBB4-5A5E20135EB7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220A357-BE84-40FB-B2D4-49481BC7121E}" type="presOf" srcId="{DED4332A-6A94-4862-BAD2-50CE11318707}" destId="{647DA684-66CF-4398-BC11-6BD171498842}" srcOrd="0" destOrd="0" presId="urn:microsoft.com/office/officeart/2005/8/layout/vList2"/>
    <dgm:cxn modelId="{7A9D46EE-FBFE-4DF0-A8D2-1D7BCC3546DE}" type="presOf" srcId="{8754B5A1-E637-4EFE-B5D5-E7A525264F22}" destId="{FF29E68A-9674-4F9E-9B25-44D34A893623}" srcOrd="0" destOrd="0" presId="urn:microsoft.com/office/officeart/2005/8/layout/vList2"/>
    <dgm:cxn modelId="{7E84DEDF-63B9-4D20-9AFC-556732D3AFA4}" type="presOf" srcId="{A203A873-17AA-4492-A40F-14F61B7B08F8}" destId="{B996DC85-26AF-4B3F-B558-C0F32CCDEB0D}" srcOrd="0" destOrd="0" presId="urn:microsoft.com/office/officeart/2005/8/layout/vList2"/>
    <dgm:cxn modelId="{A41B1A06-2F02-45C2-9DDC-38B4D43E7191}" srcId="{DED4332A-6A94-4862-BAD2-50CE11318707}" destId="{8754B5A1-E637-4EFE-B5D5-E7A525264F22}" srcOrd="1" destOrd="0" parTransId="{4567D699-DE37-4725-9DD0-C57E71CAF8D4}" sibTransId="{0C1AA1FD-4580-457B-8950-7FFB9E71574B}"/>
    <dgm:cxn modelId="{699C826A-798C-4378-9988-17138EE53808}" srcId="{DED4332A-6A94-4862-BAD2-50CE11318707}" destId="{A203A873-17AA-4492-A40F-14F61B7B08F8}" srcOrd="0" destOrd="0" parTransId="{719B2F86-F09B-43DE-9F23-E300618A7C61}" sibTransId="{CD227339-421B-4168-9E26-F89221A05CB7}"/>
    <dgm:cxn modelId="{00BF3744-F277-440A-AC9E-4AD73B01040B}" srcId="{DED4332A-6A94-4862-BAD2-50CE11318707}" destId="{8DBE1573-F725-40CD-BBB4-5A5E20135EB7}" srcOrd="3" destOrd="0" parTransId="{0141ED54-9570-4E5D-A65D-8B378FDA096E}" sibTransId="{2F138669-B365-491C-8979-B69476ED9D9C}"/>
    <dgm:cxn modelId="{8C64CDC7-DD79-4CC0-B51D-E5B32F67576D}" type="presOf" srcId="{8DBE1573-F725-40CD-BBB4-5A5E20135EB7}" destId="{38EFE579-9055-4614-9E00-8221311A07EF}" srcOrd="0" destOrd="0" presId="urn:microsoft.com/office/officeart/2005/8/layout/vList2"/>
    <dgm:cxn modelId="{E969F0CF-9751-492C-A3CF-0FD4295323A5}" type="presOf" srcId="{79A8313B-D79F-442E-A605-C19CB1329E9F}" destId="{3D7D0356-02D2-4AE2-9FCE-A6C078197677}" srcOrd="0" destOrd="0" presId="urn:microsoft.com/office/officeart/2005/8/layout/vList2"/>
    <dgm:cxn modelId="{83E2D52D-D626-4E8A-BBD8-832A0997F423}" srcId="{DED4332A-6A94-4862-BAD2-50CE11318707}" destId="{79A8313B-D79F-442E-A605-C19CB1329E9F}" srcOrd="2" destOrd="0" parTransId="{BC06E458-A026-4865-A67E-F6F417B36743}" sibTransId="{C81A0B44-EFDB-4FBA-BCAB-CC300E17A3B1}"/>
    <dgm:cxn modelId="{DDC66B22-A862-4451-BF18-7CDF156EAACD}" type="presParOf" srcId="{647DA684-66CF-4398-BC11-6BD171498842}" destId="{B996DC85-26AF-4B3F-B558-C0F32CCDEB0D}" srcOrd="0" destOrd="0" presId="urn:microsoft.com/office/officeart/2005/8/layout/vList2"/>
    <dgm:cxn modelId="{06933E96-9870-4E80-94CD-90FC842AACAF}" type="presParOf" srcId="{647DA684-66CF-4398-BC11-6BD171498842}" destId="{94A9E4BC-2829-4B12-A117-548B97CB0A10}" srcOrd="1" destOrd="0" presId="urn:microsoft.com/office/officeart/2005/8/layout/vList2"/>
    <dgm:cxn modelId="{04D78209-1F48-4A59-88D4-700A6BA7F1FE}" type="presParOf" srcId="{647DA684-66CF-4398-BC11-6BD171498842}" destId="{FF29E68A-9674-4F9E-9B25-44D34A893623}" srcOrd="2" destOrd="0" presId="urn:microsoft.com/office/officeart/2005/8/layout/vList2"/>
    <dgm:cxn modelId="{8540D9AB-2598-4C08-B3E8-40DE24B638F8}" type="presParOf" srcId="{647DA684-66CF-4398-BC11-6BD171498842}" destId="{794DFC64-B994-4249-A118-9668BD527601}" srcOrd="3" destOrd="0" presId="urn:microsoft.com/office/officeart/2005/8/layout/vList2"/>
    <dgm:cxn modelId="{7CBF169B-0D69-4B53-A6B0-CE747E6AA4BF}" type="presParOf" srcId="{647DA684-66CF-4398-BC11-6BD171498842}" destId="{3D7D0356-02D2-4AE2-9FCE-A6C078197677}" srcOrd="4" destOrd="0" presId="urn:microsoft.com/office/officeart/2005/8/layout/vList2"/>
    <dgm:cxn modelId="{3530BAA2-3740-4D72-A4C2-8D04BB5A93A4}" type="presParOf" srcId="{647DA684-66CF-4398-BC11-6BD171498842}" destId="{C0640F76-9466-4D35-8728-2458F3264B5B}" srcOrd="5" destOrd="0" presId="urn:microsoft.com/office/officeart/2005/8/layout/vList2"/>
    <dgm:cxn modelId="{82F29AB2-82FB-4801-9CF1-2BC715F94EDF}" type="presParOf" srcId="{647DA684-66CF-4398-BC11-6BD171498842}" destId="{38EFE579-9055-4614-9E00-8221311A07EF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21B0DF-435C-436D-A3AB-52CB2E3A14E7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0D7211D-AF00-49F5-827D-E95E128AB10F}">
      <dgm:prSet/>
      <dgm:spPr/>
      <dgm:t>
        <a:bodyPr/>
        <a:lstStyle/>
        <a:p>
          <a:pPr algn="ctr" rtl="0"/>
          <a:r>
            <a:rPr lang="ru-RU" dirty="0" smtClean="0"/>
            <a:t>Реализация педагогической игры осуществляется в следующей последовательности – дидактическая цель,    правила  игры; учебный материал  -средства игры;   игровой результат.</a:t>
          </a:r>
          <a:endParaRPr lang="ru-RU" dirty="0"/>
        </a:p>
      </dgm:t>
    </dgm:pt>
    <dgm:pt modelId="{790ACE9C-7339-4313-8A7B-9A010B72D3F0}" type="parTrans" cxnId="{63B173D6-84E9-4D23-B96A-AF88D46B826D}">
      <dgm:prSet/>
      <dgm:spPr/>
      <dgm:t>
        <a:bodyPr/>
        <a:lstStyle/>
        <a:p>
          <a:endParaRPr lang="ru-RU"/>
        </a:p>
      </dgm:t>
    </dgm:pt>
    <dgm:pt modelId="{A17ADCFB-EC6C-46D9-B5E0-78B0E72B0FB3}" type="sibTrans" cxnId="{63B173D6-84E9-4D23-B96A-AF88D46B826D}">
      <dgm:prSet/>
      <dgm:spPr/>
      <dgm:t>
        <a:bodyPr/>
        <a:lstStyle/>
        <a:p>
          <a:endParaRPr lang="ru-RU"/>
        </a:p>
      </dgm:t>
    </dgm:pt>
    <dgm:pt modelId="{7ABFF6FF-676B-49C5-9731-4E8742E2EE1B}">
      <dgm:prSet/>
      <dgm:spPr/>
      <dgm:t>
        <a:bodyPr/>
        <a:lstStyle/>
        <a:p>
          <a:pPr rtl="0"/>
          <a:r>
            <a:rPr lang="ru-RU" dirty="0" smtClean="0"/>
            <a:t>Образовательный  процесс  объединён  общим содержанием, сюжетом, персонажем</a:t>
          </a:r>
          <a:endParaRPr lang="ru-RU" dirty="0"/>
        </a:p>
      </dgm:t>
    </dgm:pt>
    <dgm:pt modelId="{5D549668-3B2F-47A6-AF74-E274C2156E6D}" type="parTrans" cxnId="{5EA99353-D1B6-40F2-B2FD-E848C24D1B49}">
      <dgm:prSet/>
      <dgm:spPr/>
      <dgm:t>
        <a:bodyPr/>
        <a:lstStyle/>
        <a:p>
          <a:endParaRPr lang="ru-RU"/>
        </a:p>
      </dgm:t>
    </dgm:pt>
    <dgm:pt modelId="{BEA7FE58-9099-42ED-8559-91597E16FE0B}" type="sibTrans" cxnId="{5EA99353-D1B6-40F2-B2FD-E848C24D1B49}">
      <dgm:prSet/>
      <dgm:spPr/>
      <dgm:t>
        <a:bodyPr/>
        <a:lstStyle/>
        <a:p>
          <a:endParaRPr lang="ru-RU"/>
        </a:p>
      </dgm:t>
    </dgm:pt>
    <dgm:pt modelId="{46FEB936-298A-4502-BD19-8719086164C5}">
      <dgm:prSet/>
      <dgm:spPr/>
      <dgm:t>
        <a:bodyPr/>
        <a:lstStyle/>
        <a:p>
          <a:pPr rtl="0"/>
          <a:r>
            <a:rPr lang="ru-RU" dirty="0" smtClean="0"/>
            <a:t>Игровой материал активизирует образовательный процесс , повышает эффективность освоения учебного материала</a:t>
          </a:r>
          <a:endParaRPr lang="ru-RU" dirty="0"/>
        </a:p>
      </dgm:t>
    </dgm:pt>
    <dgm:pt modelId="{CD1EE67A-5A08-4A43-B4E4-39592D23BA4D}" type="parTrans" cxnId="{ABCF3301-3803-446A-A354-7572C3B30C7A}">
      <dgm:prSet/>
      <dgm:spPr/>
      <dgm:t>
        <a:bodyPr/>
        <a:lstStyle/>
        <a:p>
          <a:endParaRPr lang="ru-RU"/>
        </a:p>
      </dgm:t>
    </dgm:pt>
    <dgm:pt modelId="{BA6B113D-573F-4013-B799-AD1F6160F784}" type="sibTrans" cxnId="{ABCF3301-3803-446A-A354-7572C3B30C7A}">
      <dgm:prSet/>
      <dgm:spPr/>
      <dgm:t>
        <a:bodyPr/>
        <a:lstStyle/>
        <a:p>
          <a:endParaRPr lang="ru-RU"/>
        </a:p>
      </dgm:t>
    </dgm:pt>
    <dgm:pt modelId="{FBF825EE-3D0C-4BF6-B4D9-9BFB4ED32224}" type="pres">
      <dgm:prSet presAssocID="{1221B0DF-435C-436D-A3AB-52CB2E3A14E7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74A2CBD-AA8F-40B6-867B-A20181162745}" type="pres">
      <dgm:prSet presAssocID="{70D7211D-AF00-49F5-827D-E95E128AB10F}" presName="parentText" presStyleLbl="node1" presStyleIdx="0" presStyleCnt="3" custScaleY="89455" custLinFactY="2196" custLinFactNeighborX="-541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0DF1FE-5131-4D3F-B10B-E56278472998}" type="pres">
      <dgm:prSet presAssocID="{A17ADCFB-EC6C-46D9-B5E0-78B0E72B0FB3}" presName="spacer" presStyleCnt="0"/>
      <dgm:spPr/>
    </dgm:pt>
    <dgm:pt modelId="{5B7691C9-3466-43D7-9A1B-D5966BC49261}" type="pres">
      <dgm:prSet presAssocID="{7ABFF6FF-676B-49C5-9731-4E8742E2EE1B}" presName="parentText" presStyleLbl="node1" presStyleIdx="1" presStyleCnt="3" custLinFactY="7860" custLinFactNeighborX="135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77B53C2-94C2-4E48-96B3-3BC58B90F915}" type="pres">
      <dgm:prSet presAssocID="{BEA7FE58-9099-42ED-8559-91597E16FE0B}" presName="spacer" presStyleCnt="0"/>
      <dgm:spPr/>
    </dgm:pt>
    <dgm:pt modelId="{6857A3CF-1F0A-46B1-A816-0F7C01A9279E}" type="pres">
      <dgm:prSet presAssocID="{46FEB936-298A-4502-BD19-8719086164C5}" presName="parentText" presStyleLbl="node1" presStyleIdx="2" presStyleCnt="3" custLinFactY="11669" custLinFactNeighborX="135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EA99353-D1B6-40F2-B2FD-E848C24D1B49}" srcId="{1221B0DF-435C-436D-A3AB-52CB2E3A14E7}" destId="{7ABFF6FF-676B-49C5-9731-4E8742E2EE1B}" srcOrd="1" destOrd="0" parTransId="{5D549668-3B2F-47A6-AF74-E274C2156E6D}" sibTransId="{BEA7FE58-9099-42ED-8559-91597E16FE0B}"/>
    <dgm:cxn modelId="{ABCF3301-3803-446A-A354-7572C3B30C7A}" srcId="{1221B0DF-435C-436D-A3AB-52CB2E3A14E7}" destId="{46FEB936-298A-4502-BD19-8719086164C5}" srcOrd="2" destOrd="0" parTransId="{CD1EE67A-5A08-4A43-B4E4-39592D23BA4D}" sibTransId="{BA6B113D-573F-4013-B799-AD1F6160F784}"/>
    <dgm:cxn modelId="{C78EAA06-8BFD-42C4-B9CB-0EA7CB400769}" type="presOf" srcId="{7ABFF6FF-676B-49C5-9731-4E8742E2EE1B}" destId="{5B7691C9-3466-43D7-9A1B-D5966BC49261}" srcOrd="0" destOrd="0" presId="urn:microsoft.com/office/officeart/2005/8/layout/vList2"/>
    <dgm:cxn modelId="{BFC526C2-B8F1-4AB5-8364-3A72C88C4074}" type="presOf" srcId="{70D7211D-AF00-49F5-827D-E95E128AB10F}" destId="{D74A2CBD-AA8F-40B6-867B-A20181162745}" srcOrd="0" destOrd="0" presId="urn:microsoft.com/office/officeart/2005/8/layout/vList2"/>
    <dgm:cxn modelId="{A1DEB7B8-5EFF-4985-B14E-DC96F394804F}" type="presOf" srcId="{46FEB936-298A-4502-BD19-8719086164C5}" destId="{6857A3CF-1F0A-46B1-A816-0F7C01A9279E}" srcOrd="0" destOrd="0" presId="urn:microsoft.com/office/officeart/2005/8/layout/vList2"/>
    <dgm:cxn modelId="{E53A20FE-F1EA-4A07-A877-141075255984}" type="presOf" srcId="{1221B0DF-435C-436D-A3AB-52CB2E3A14E7}" destId="{FBF825EE-3D0C-4BF6-B4D9-9BFB4ED32224}" srcOrd="0" destOrd="0" presId="urn:microsoft.com/office/officeart/2005/8/layout/vList2"/>
    <dgm:cxn modelId="{63B173D6-84E9-4D23-B96A-AF88D46B826D}" srcId="{1221B0DF-435C-436D-A3AB-52CB2E3A14E7}" destId="{70D7211D-AF00-49F5-827D-E95E128AB10F}" srcOrd="0" destOrd="0" parTransId="{790ACE9C-7339-4313-8A7B-9A010B72D3F0}" sibTransId="{A17ADCFB-EC6C-46D9-B5E0-78B0E72B0FB3}"/>
    <dgm:cxn modelId="{47BA974B-5F41-4E18-B33C-F644B89D5A4E}" type="presParOf" srcId="{FBF825EE-3D0C-4BF6-B4D9-9BFB4ED32224}" destId="{D74A2CBD-AA8F-40B6-867B-A20181162745}" srcOrd="0" destOrd="0" presId="urn:microsoft.com/office/officeart/2005/8/layout/vList2"/>
    <dgm:cxn modelId="{D8A2FEAE-0F7B-4AEE-BB24-E249F276280C}" type="presParOf" srcId="{FBF825EE-3D0C-4BF6-B4D9-9BFB4ED32224}" destId="{260DF1FE-5131-4D3F-B10B-E56278472998}" srcOrd="1" destOrd="0" presId="urn:microsoft.com/office/officeart/2005/8/layout/vList2"/>
    <dgm:cxn modelId="{B718A20A-764D-4561-9523-923DBD475CEA}" type="presParOf" srcId="{FBF825EE-3D0C-4BF6-B4D9-9BFB4ED32224}" destId="{5B7691C9-3466-43D7-9A1B-D5966BC49261}" srcOrd="2" destOrd="0" presId="urn:microsoft.com/office/officeart/2005/8/layout/vList2"/>
    <dgm:cxn modelId="{D6303467-D980-4DA8-B5F0-01598152A4CC}" type="presParOf" srcId="{FBF825EE-3D0C-4BF6-B4D9-9BFB4ED32224}" destId="{E77B53C2-94C2-4E48-96B3-3BC58B90F915}" srcOrd="3" destOrd="0" presId="urn:microsoft.com/office/officeart/2005/8/layout/vList2"/>
    <dgm:cxn modelId="{1B4B9EE2-CB6F-4849-BDB3-D346ACDEA8E5}" type="presParOf" srcId="{FBF825EE-3D0C-4BF6-B4D9-9BFB4ED32224}" destId="{6857A3CF-1F0A-46B1-A816-0F7C01A9279E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C15C77A-0A34-45B6-830A-8E835557821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98F254-0C5F-4174-ACD2-9415A84078D5}">
      <dgm:prSet custT="1"/>
      <dgm:spPr/>
      <dgm:t>
        <a:bodyPr/>
        <a:lstStyle/>
        <a:p>
          <a:pPr rtl="0"/>
          <a:r>
            <a:rPr lang="ru-RU" sz="2000" dirty="0" smtClean="0"/>
            <a:t>Технологическая схема – описание технологического процесса с разделением на логически взаимосвязанные функциональные элементы</a:t>
          </a:r>
          <a:endParaRPr lang="ru-RU" sz="2000" dirty="0"/>
        </a:p>
      </dgm:t>
    </dgm:pt>
    <dgm:pt modelId="{DC492965-B1D1-49E0-8B2F-720BDFFE4450}" type="parTrans" cxnId="{94AA7F34-4D7F-4744-B514-9033B359EE9A}">
      <dgm:prSet/>
      <dgm:spPr/>
      <dgm:t>
        <a:bodyPr/>
        <a:lstStyle/>
        <a:p>
          <a:endParaRPr lang="ru-RU"/>
        </a:p>
      </dgm:t>
    </dgm:pt>
    <dgm:pt modelId="{D7886726-A3B6-4199-A2FC-1C47ADFAC359}" type="sibTrans" cxnId="{94AA7F34-4D7F-4744-B514-9033B359EE9A}">
      <dgm:prSet/>
      <dgm:spPr/>
      <dgm:t>
        <a:bodyPr/>
        <a:lstStyle/>
        <a:p>
          <a:endParaRPr lang="ru-RU"/>
        </a:p>
      </dgm:t>
    </dgm:pt>
    <dgm:pt modelId="{FDEA4608-8167-47EE-B0DD-445BA4C459AE}">
      <dgm:prSet custT="1"/>
      <dgm:spPr/>
      <dgm:t>
        <a:bodyPr/>
        <a:lstStyle/>
        <a:p>
          <a:pPr rtl="0"/>
          <a:r>
            <a:rPr lang="ru-RU" sz="2000" dirty="0" smtClean="0"/>
            <a:t>Системность – технология должна обладать логикой, взаимосвязью всех частей, целостностью</a:t>
          </a:r>
          <a:endParaRPr lang="ru-RU" sz="2000" dirty="0"/>
        </a:p>
      </dgm:t>
    </dgm:pt>
    <dgm:pt modelId="{5549E02C-919B-4C92-87EC-FC503A102B4C}" type="parTrans" cxnId="{96D209DB-D48C-40FE-BCAC-4B475CFF5F97}">
      <dgm:prSet/>
      <dgm:spPr/>
      <dgm:t>
        <a:bodyPr/>
        <a:lstStyle/>
        <a:p>
          <a:endParaRPr lang="ru-RU"/>
        </a:p>
      </dgm:t>
    </dgm:pt>
    <dgm:pt modelId="{80F3151D-D40D-4CFF-AB1A-1F54ADD8346B}" type="sibTrans" cxnId="{96D209DB-D48C-40FE-BCAC-4B475CFF5F97}">
      <dgm:prSet/>
      <dgm:spPr/>
      <dgm:t>
        <a:bodyPr/>
        <a:lstStyle/>
        <a:p>
          <a:endParaRPr lang="ru-RU"/>
        </a:p>
      </dgm:t>
    </dgm:pt>
    <dgm:pt modelId="{451D15C7-DA7E-4891-9435-C600895ABD15}">
      <dgm:prSet custT="1"/>
      <dgm:spPr/>
      <dgm:t>
        <a:bodyPr/>
        <a:lstStyle/>
        <a:p>
          <a:pPr rtl="0"/>
          <a:r>
            <a:rPr lang="ru-RU" sz="2000" dirty="0" smtClean="0"/>
            <a:t>Управляемость – предполагается возможность целеполагания, планирования процесса обучения, поэтапной диагностики, варьирование средств и методов с целью коррекции результатов</a:t>
          </a:r>
          <a:endParaRPr lang="ru-RU" sz="2000" dirty="0"/>
        </a:p>
      </dgm:t>
    </dgm:pt>
    <dgm:pt modelId="{04D88E6D-B09E-4EDE-A51B-E013F67CD949}" type="parTrans" cxnId="{92BB520A-76E9-4FBB-999F-CF6EFA85B052}">
      <dgm:prSet/>
      <dgm:spPr/>
      <dgm:t>
        <a:bodyPr/>
        <a:lstStyle/>
        <a:p>
          <a:endParaRPr lang="ru-RU"/>
        </a:p>
      </dgm:t>
    </dgm:pt>
    <dgm:pt modelId="{ADBEE9DC-39DF-4481-A566-9D4BFD98FFE0}" type="sibTrans" cxnId="{92BB520A-76E9-4FBB-999F-CF6EFA85B052}">
      <dgm:prSet/>
      <dgm:spPr/>
      <dgm:t>
        <a:bodyPr/>
        <a:lstStyle/>
        <a:p>
          <a:endParaRPr lang="ru-RU"/>
        </a:p>
      </dgm:t>
    </dgm:pt>
    <dgm:pt modelId="{AE057993-01F2-4997-B789-3D29C0124FF2}">
      <dgm:prSet custT="1"/>
      <dgm:spPr/>
      <dgm:t>
        <a:bodyPr/>
        <a:lstStyle/>
        <a:p>
          <a:pPr rtl="0"/>
          <a:r>
            <a:rPr lang="ru-RU" sz="1600" dirty="0" smtClean="0"/>
            <a:t> </a:t>
          </a:r>
          <a:r>
            <a:rPr lang="ru-RU" sz="2000" dirty="0" smtClean="0"/>
            <a:t>Эффективность – должна гарантировать достижение определённого стандарта обучения. </a:t>
          </a:r>
          <a:endParaRPr lang="ru-RU" sz="2000" dirty="0"/>
        </a:p>
      </dgm:t>
    </dgm:pt>
    <dgm:pt modelId="{8D7EF97F-FC41-4239-AF4C-882CF963F82B}" type="parTrans" cxnId="{0E3FA318-D865-42E2-BF5F-845FF57F3790}">
      <dgm:prSet/>
      <dgm:spPr/>
      <dgm:t>
        <a:bodyPr/>
        <a:lstStyle/>
        <a:p>
          <a:endParaRPr lang="ru-RU"/>
        </a:p>
      </dgm:t>
    </dgm:pt>
    <dgm:pt modelId="{B02A1E93-6400-4846-9E8C-29EC064931A3}" type="sibTrans" cxnId="{0E3FA318-D865-42E2-BF5F-845FF57F3790}">
      <dgm:prSet/>
      <dgm:spPr/>
      <dgm:t>
        <a:bodyPr/>
        <a:lstStyle/>
        <a:p>
          <a:endParaRPr lang="ru-RU"/>
        </a:p>
      </dgm:t>
    </dgm:pt>
    <dgm:pt modelId="{6AF3ED88-4A19-44A7-A4BE-7F895A30A25A}">
      <dgm:prSet custT="1"/>
      <dgm:spPr/>
      <dgm:t>
        <a:bodyPr/>
        <a:lstStyle/>
        <a:p>
          <a:pPr rtl="0"/>
          <a:r>
            <a:rPr lang="ru-RU" sz="2000" dirty="0" smtClean="0"/>
            <a:t>Научная база – опора на определённую научную концепцию достижения образовательных целей</a:t>
          </a:r>
          <a:endParaRPr lang="ru-RU" sz="2000" dirty="0"/>
        </a:p>
      </dgm:t>
    </dgm:pt>
    <dgm:pt modelId="{59DDA963-0C14-4A0F-B289-0AF5EDE65CB0}" type="parTrans" cxnId="{550DFC5F-4FBB-434E-8B75-54FF9512F33B}">
      <dgm:prSet/>
      <dgm:spPr/>
      <dgm:t>
        <a:bodyPr/>
        <a:lstStyle/>
        <a:p>
          <a:endParaRPr lang="ru-RU"/>
        </a:p>
      </dgm:t>
    </dgm:pt>
    <dgm:pt modelId="{3D174F5A-F559-455A-B028-18687F5E6586}" type="sibTrans" cxnId="{550DFC5F-4FBB-434E-8B75-54FF9512F33B}">
      <dgm:prSet/>
      <dgm:spPr/>
      <dgm:t>
        <a:bodyPr/>
        <a:lstStyle/>
        <a:p>
          <a:endParaRPr lang="ru-RU"/>
        </a:p>
      </dgm:t>
    </dgm:pt>
    <dgm:pt modelId="{46774B1C-C3E6-49D0-A082-70DD47DCD4F5}">
      <dgm:prSet custT="1"/>
      <dgm:spPr/>
      <dgm:t>
        <a:bodyPr/>
        <a:lstStyle/>
        <a:p>
          <a:pPr rtl="0"/>
          <a:r>
            <a:rPr lang="ru-RU" sz="2000" dirty="0" smtClean="0"/>
            <a:t>Воспроизводимость – применение в других образовательных учреждениях</a:t>
          </a:r>
          <a:endParaRPr lang="ru-RU" sz="2000" dirty="0"/>
        </a:p>
      </dgm:t>
    </dgm:pt>
    <dgm:pt modelId="{B385F5A8-D3D5-4C9B-ACAF-B39DCA313CC0}" type="parTrans" cxnId="{27D27ED0-3155-4D73-9F72-9BB7DBF08CC3}">
      <dgm:prSet/>
      <dgm:spPr/>
      <dgm:t>
        <a:bodyPr/>
        <a:lstStyle/>
        <a:p>
          <a:endParaRPr lang="ru-RU"/>
        </a:p>
      </dgm:t>
    </dgm:pt>
    <dgm:pt modelId="{636670DE-CCC8-4936-B4CA-74729B2B0486}" type="sibTrans" cxnId="{27D27ED0-3155-4D73-9F72-9BB7DBF08CC3}">
      <dgm:prSet/>
      <dgm:spPr/>
      <dgm:t>
        <a:bodyPr/>
        <a:lstStyle/>
        <a:p>
          <a:endParaRPr lang="ru-RU"/>
        </a:p>
      </dgm:t>
    </dgm:pt>
    <dgm:pt modelId="{3CFBD126-2BEC-41E4-820A-573865BBAFB6}" type="pres">
      <dgm:prSet presAssocID="{AC15C77A-0A34-45B6-830A-8E835557821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4B3B52-1B6C-44B6-8DB5-0329D6B84B41}" type="pres">
      <dgm:prSet presAssocID="{A998F254-0C5F-4174-ACD2-9415A84078D5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F66B037-B571-4B7C-AB80-C238281DBCC4}" type="pres">
      <dgm:prSet presAssocID="{D7886726-A3B6-4199-A2FC-1C47ADFAC359}" presName="spacer" presStyleCnt="0"/>
      <dgm:spPr/>
    </dgm:pt>
    <dgm:pt modelId="{71C040D3-FCE4-4054-8416-41CBB2F12454}" type="pres">
      <dgm:prSet presAssocID="{6AF3ED88-4A19-44A7-A4BE-7F895A30A25A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876705C-5207-4206-BBCF-A9C87986ED55}" type="pres">
      <dgm:prSet presAssocID="{3D174F5A-F559-455A-B028-18687F5E6586}" presName="spacer" presStyleCnt="0"/>
      <dgm:spPr/>
    </dgm:pt>
    <dgm:pt modelId="{2D336C46-8E67-4D40-AE85-0DDF5BA8A263}" type="pres">
      <dgm:prSet presAssocID="{FDEA4608-8167-47EE-B0DD-445BA4C459AE}" presName="parentText" presStyleLbl="node1" presStyleIdx="2" presStyleCnt="6" custLinFactNeighborX="875" custLinFactNeighborY="-3776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1BF430-C85B-4D0A-A356-E3CBC47FA804}" type="pres">
      <dgm:prSet presAssocID="{80F3151D-D40D-4CFF-AB1A-1F54ADD8346B}" presName="spacer" presStyleCnt="0"/>
      <dgm:spPr/>
    </dgm:pt>
    <dgm:pt modelId="{6581B54D-0D5D-478F-883B-DAA8A9015D99}" type="pres">
      <dgm:prSet presAssocID="{451D15C7-DA7E-4891-9435-C600895ABD15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DC1E7A-BD4C-4E73-8D27-A333DD3C1629}" type="pres">
      <dgm:prSet presAssocID="{ADBEE9DC-39DF-4481-A566-9D4BFD98FFE0}" presName="spacer" presStyleCnt="0"/>
      <dgm:spPr/>
    </dgm:pt>
    <dgm:pt modelId="{7F9D770C-26DE-4CBC-BEE9-42E2783AB131}" type="pres">
      <dgm:prSet presAssocID="{AE057993-01F2-4997-B789-3D29C0124FF2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260649E-DC39-4613-8EF1-14DCE5BF6279}" type="pres">
      <dgm:prSet presAssocID="{B02A1E93-6400-4846-9E8C-29EC064931A3}" presName="spacer" presStyleCnt="0"/>
      <dgm:spPr/>
    </dgm:pt>
    <dgm:pt modelId="{5E2ACF81-A199-4AAD-A510-DC2EAA2CA14C}" type="pres">
      <dgm:prSet presAssocID="{46774B1C-C3E6-49D0-A082-70DD47DCD4F5}" presName="parentText" presStyleLbl="node1" presStyleIdx="5" presStyleCnt="6" custLinFactNeighborY="8569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B22C794-4D92-4294-A543-40E849D18DF8}" type="presOf" srcId="{AE057993-01F2-4997-B789-3D29C0124FF2}" destId="{7F9D770C-26DE-4CBC-BEE9-42E2783AB131}" srcOrd="0" destOrd="0" presId="urn:microsoft.com/office/officeart/2005/8/layout/vList2"/>
    <dgm:cxn modelId="{714DBFD7-5047-4C31-AD1A-52342E2AE8BD}" type="presOf" srcId="{FDEA4608-8167-47EE-B0DD-445BA4C459AE}" destId="{2D336C46-8E67-4D40-AE85-0DDF5BA8A263}" srcOrd="0" destOrd="0" presId="urn:microsoft.com/office/officeart/2005/8/layout/vList2"/>
    <dgm:cxn modelId="{94AA7F34-4D7F-4744-B514-9033B359EE9A}" srcId="{AC15C77A-0A34-45B6-830A-8E8355578218}" destId="{A998F254-0C5F-4174-ACD2-9415A84078D5}" srcOrd="0" destOrd="0" parTransId="{DC492965-B1D1-49E0-8B2F-720BDFFE4450}" sibTransId="{D7886726-A3B6-4199-A2FC-1C47ADFAC359}"/>
    <dgm:cxn modelId="{47D595E6-D069-44E7-95FB-D3B2655CCD51}" type="presOf" srcId="{AC15C77A-0A34-45B6-830A-8E8355578218}" destId="{3CFBD126-2BEC-41E4-820A-573865BBAFB6}" srcOrd="0" destOrd="0" presId="urn:microsoft.com/office/officeart/2005/8/layout/vList2"/>
    <dgm:cxn modelId="{97A8C691-3346-49E6-ACFE-66B9833DADE8}" type="presOf" srcId="{6AF3ED88-4A19-44A7-A4BE-7F895A30A25A}" destId="{71C040D3-FCE4-4054-8416-41CBB2F12454}" srcOrd="0" destOrd="0" presId="urn:microsoft.com/office/officeart/2005/8/layout/vList2"/>
    <dgm:cxn modelId="{0E3FA318-D865-42E2-BF5F-845FF57F3790}" srcId="{AC15C77A-0A34-45B6-830A-8E8355578218}" destId="{AE057993-01F2-4997-B789-3D29C0124FF2}" srcOrd="4" destOrd="0" parTransId="{8D7EF97F-FC41-4239-AF4C-882CF963F82B}" sibTransId="{B02A1E93-6400-4846-9E8C-29EC064931A3}"/>
    <dgm:cxn modelId="{27D27ED0-3155-4D73-9F72-9BB7DBF08CC3}" srcId="{AC15C77A-0A34-45B6-830A-8E8355578218}" destId="{46774B1C-C3E6-49D0-A082-70DD47DCD4F5}" srcOrd="5" destOrd="0" parTransId="{B385F5A8-D3D5-4C9B-ACAF-B39DCA313CC0}" sibTransId="{636670DE-CCC8-4936-B4CA-74729B2B0486}"/>
    <dgm:cxn modelId="{92BB520A-76E9-4FBB-999F-CF6EFA85B052}" srcId="{AC15C77A-0A34-45B6-830A-8E8355578218}" destId="{451D15C7-DA7E-4891-9435-C600895ABD15}" srcOrd="3" destOrd="0" parTransId="{04D88E6D-B09E-4EDE-A51B-E013F67CD949}" sibTransId="{ADBEE9DC-39DF-4481-A566-9D4BFD98FFE0}"/>
    <dgm:cxn modelId="{DEBC024B-DA24-4060-B66C-1B95841457A1}" type="presOf" srcId="{451D15C7-DA7E-4891-9435-C600895ABD15}" destId="{6581B54D-0D5D-478F-883B-DAA8A9015D99}" srcOrd="0" destOrd="0" presId="urn:microsoft.com/office/officeart/2005/8/layout/vList2"/>
    <dgm:cxn modelId="{A5F3026D-3518-4F3C-B34B-A26FFFEB7D53}" type="presOf" srcId="{A998F254-0C5F-4174-ACD2-9415A84078D5}" destId="{F74B3B52-1B6C-44B6-8DB5-0329D6B84B41}" srcOrd="0" destOrd="0" presId="urn:microsoft.com/office/officeart/2005/8/layout/vList2"/>
    <dgm:cxn modelId="{DE40FDBC-6B7B-45CC-9B58-A9D3ABF93852}" type="presOf" srcId="{46774B1C-C3E6-49D0-A082-70DD47DCD4F5}" destId="{5E2ACF81-A199-4AAD-A510-DC2EAA2CA14C}" srcOrd="0" destOrd="0" presId="urn:microsoft.com/office/officeart/2005/8/layout/vList2"/>
    <dgm:cxn modelId="{550DFC5F-4FBB-434E-8B75-54FF9512F33B}" srcId="{AC15C77A-0A34-45B6-830A-8E8355578218}" destId="{6AF3ED88-4A19-44A7-A4BE-7F895A30A25A}" srcOrd="1" destOrd="0" parTransId="{59DDA963-0C14-4A0F-B289-0AF5EDE65CB0}" sibTransId="{3D174F5A-F559-455A-B028-18687F5E6586}"/>
    <dgm:cxn modelId="{96D209DB-D48C-40FE-BCAC-4B475CFF5F97}" srcId="{AC15C77A-0A34-45B6-830A-8E8355578218}" destId="{FDEA4608-8167-47EE-B0DD-445BA4C459AE}" srcOrd="2" destOrd="0" parTransId="{5549E02C-919B-4C92-87EC-FC503A102B4C}" sibTransId="{80F3151D-D40D-4CFF-AB1A-1F54ADD8346B}"/>
    <dgm:cxn modelId="{9A0F614C-0D52-4C83-A773-3778F8CD419B}" type="presParOf" srcId="{3CFBD126-2BEC-41E4-820A-573865BBAFB6}" destId="{F74B3B52-1B6C-44B6-8DB5-0329D6B84B41}" srcOrd="0" destOrd="0" presId="urn:microsoft.com/office/officeart/2005/8/layout/vList2"/>
    <dgm:cxn modelId="{C63CEBD2-A132-4DF9-8637-97E9A20FE621}" type="presParOf" srcId="{3CFBD126-2BEC-41E4-820A-573865BBAFB6}" destId="{EF66B037-B571-4B7C-AB80-C238281DBCC4}" srcOrd="1" destOrd="0" presId="urn:microsoft.com/office/officeart/2005/8/layout/vList2"/>
    <dgm:cxn modelId="{C130C19B-31F4-490D-A615-34B081A3FBD0}" type="presParOf" srcId="{3CFBD126-2BEC-41E4-820A-573865BBAFB6}" destId="{71C040D3-FCE4-4054-8416-41CBB2F12454}" srcOrd="2" destOrd="0" presId="urn:microsoft.com/office/officeart/2005/8/layout/vList2"/>
    <dgm:cxn modelId="{775E387C-2726-4B14-8D3A-A87188F9AA40}" type="presParOf" srcId="{3CFBD126-2BEC-41E4-820A-573865BBAFB6}" destId="{C876705C-5207-4206-BBCF-A9C87986ED55}" srcOrd="3" destOrd="0" presId="urn:microsoft.com/office/officeart/2005/8/layout/vList2"/>
    <dgm:cxn modelId="{592A7259-F247-453B-9C64-66AAFC9CC76F}" type="presParOf" srcId="{3CFBD126-2BEC-41E4-820A-573865BBAFB6}" destId="{2D336C46-8E67-4D40-AE85-0DDF5BA8A263}" srcOrd="4" destOrd="0" presId="urn:microsoft.com/office/officeart/2005/8/layout/vList2"/>
    <dgm:cxn modelId="{B368FD82-CB81-41B5-B579-F0F1E254825A}" type="presParOf" srcId="{3CFBD126-2BEC-41E4-820A-573865BBAFB6}" destId="{CD1BF430-C85B-4D0A-A356-E3CBC47FA804}" srcOrd="5" destOrd="0" presId="urn:microsoft.com/office/officeart/2005/8/layout/vList2"/>
    <dgm:cxn modelId="{3361C365-3DAB-4DA3-94C4-418F70280A8C}" type="presParOf" srcId="{3CFBD126-2BEC-41E4-820A-573865BBAFB6}" destId="{6581B54D-0D5D-478F-883B-DAA8A9015D99}" srcOrd="6" destOrd="0" presId="urn:microsoft.com/office/officeart/2005/8/layout/vList2"/>
    <dgm:cxn modelId="{CDD55E81-394E-406F-978A-5F0CBCF9AA16}" type="presParOf" srcId="{3CFBD126-2BEC-41E4-820A-573865BBAFB6}" destId="{12DC1E7A-BD4C-4E73-8D27-A333DD3C1629}" srcOrd="7" destOrd="0" presId="urn:microsoft.com/office/officeart/2005/8/layout/vList2"/>
    <dgm:cxn modelId="{91600F87-9B76-4EA9-8DB6-A950915A65BF}" type="presParOf" srcId="{3CFBD126-2BEC-41E4-820A-573865BBAFB6}" destId="{7F9D770C-26DE-4CBC-BEE9-42E2783AB131}" srcOrd="8" destOrd="0" presId="urn:microsoft.com/office/officeart/2005/8/layout/vList2"/>
    <dgm:cxn modelId="{A8875DF0-BC30-4C60-B5EE-A6F247F951D2}" type="presParOf" srcId="{3CFBD126-2BEC-41E4-820A-573865BBAFB6}" destId="{1260649E-DC39-4613-8EF1-14DCE5BF6279}" srcOrd="9" destOrd="0" presId="urn:microsoft.com/office/officeart/2005/8/layout/vList2"/>
    <dgm:cxn modelId="{20F7DE19-E48A-4139-85B4-83516A7B667D}" type="presParOf" srcId="{3CFBD126-2BEC-41E4-820A-573865BBAFB6}" destId="{5E2ACF81-A199-4AAD-A510-DC2EAA2CA14C}" srcOrd="1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05E2E08-B2D1-42D7-96DD-7C00F096A355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/>
      <dgm:spPr/>
      <dgm:t>
        <a:bodyPr/>
        <a:lstStyle/>
        <a:p>
          <a:endParaRPr lang="ru-RU"/>
        </a:p>
      </dgm:t>
    </dgm:pt>
    <dgm:pt modelId="{9F8C85A0-91CA-40C5-9E43-FA47FD699033}">
      <dgm:prSet/>
      <dgm:spPr/>
      <dgm:t>
        <a:bodyPr/>
        <a:lstStyle/>
        <a:p>
          <a:pPr rtl="0"/>
          <a:r>
            <a:rPr lang="ru-RU" dirty="0" smtClean="0"/>
            <a:t>Владение  воспитателем методикой игровой деятельности</a:t>
          </a:r>
          <a:endParaRPr lang="ru-RU" dirty="0"/>
        </a:p>
      </dgm:t>
    </dgm:pt>
    <dgm:pt modelId="{AB0BD315-80B8-42A5-B0E0-6C10C523BD34}" type="parTrans" cxnId="{4217BDCA-9908-4DAA-A3D8-C3A86DEE6E4A}">
      <dgm:prSet/>
      <dgm:spPr/>
      <dgm:t>
        <a:bodyPr/>
        <a:lstStyle/>
        <a:p>
          <a:endParaRPr lang="ru-RU"/>
        </a:p>
      </dgm:t>
    </dgm:pt>
    <dgm:pt modelId="{2D6618B7-6767-4388-BB31-3312FBA8924C}" type="sibTrans" cxnId="{4217BDCA-9908-4DAA-A3D8-C3A86DEE6E4A}">
      <dgm:prSet/>
      <dgm:spPr/>
      <dgm:t>
        <a:bodyPr/>
        <a:lstStyle/>
        <a:p>
          <a:endParaRPr lang="ru-RU"/>
        </a:p>
      </dgm:t>
    </dgm:pt>
    <dgm:pt modelId="{A8842502-BEFA-42CD-A8BC-128AC03AC623}">
      <dgm:prSet/>
      <dgm:spPr/>
      <dgm:t>
        <a:bodyPr/>
        <a:lstStyle/>
        <a:p>
          <a:pPr rtl="0"/>
          <a:r>
            <a:rPr lang="ru-RU" dirty="0" smtClean="0"/>
            <a:t>Профессиональное мастерство педагога при организации и руководства различными видами игр</a:t>
          </a:r>
          <a:endParaRPr lang="ru-RU" dirty="0"/>
        </a:p>
      </dgm:t>
    </dgm:pt>
    <dgm:pt modelId="{56750D97-A142-4B55-87D9-14D36E7E9FC8}" type="parTrans" cxnId="{77CE9CA8-8B56-4D92-B463-E241077EF1F8}">
      <dgm:prSet/>
      <dgm:spPr/>
      <dgm:t>
        <a:bodyPr/>
        <a:lstStyle/>
        <a:p>
          <a:endParaRPr lang="ru-RU"/>
        </a:p>
      </dgm:t>
    </dgm:pt>
    <dgm:pt modelId="{DB4AF38B-4FFA-4667-BFA0-62D84B2D52A4}" type="sibTrans" cxnId="{77CE9CA8-8B56-4D92-B463-E241077EF1F8}">
      <dgm:prSet/>
      <dgm:spPr/>
      <dgm:t>
        <a:bodyPr/>
        <a:lstStyle/>
        <a:p>
          <a:endParaRPr lang="ru-RU"/>
        </a:p>
      </dgm:t>
    </dgm:pt>
    <dgm:pt modelId="{406D5AEF-7034-4786-AAD1-D61EF77EEEC6}">
      <dgm:prSet/>
      <dgm:spPr/>
      <dgm:t>
        <a:bodyPr/>
        <a:lstStyle/>
        <a:p>
          <a:pPr rtl="0"/>
          <a:r>
            <a:rPr lang="ru-RU" dirty="0" smtClean="0"/>
            <a:t>Учёт возрастных и индивидуальных возможностей детей</a:t>
          </a:r>
          <a:endParaRPr lang="ru-RU" dirty="0"/>
        </a:p>
      </dgm:t>
    </dgm:pt>
    <dgm:pt modelId="{6562D462-4156-43A4-B181-A2AB488FF7DD}" type="parTrans" cxnId="{A565607A-F045-49B5-999A-B34D64DC350A}">
      <dgm:prSet/>
      <dgm:spPr/>
      <dgm:t>
        <a:bodyPr/>
        <a:lstStyle/>
        <a:p>
          <a:endParaRPr lang="ru-RU"/>
        </a:p>
      </dgm:t>
    </dgm:pt>
    <dgm:pt modelId="{A8F14949-2139-47C7-8D2C-F9E1DBAEAFCD}" type="sibTrans" cxnId="{A565607A-F045-49B5-999A-B34D64DC350A}">
      <dgm:prSet/>
      <dgm:spPr/>
      <dgm:t>
        <a:bodyPr/>
        <a:lstStyle/>
        <a:p>
          <a:endParaRPr lang="ru-RU"/>
        </a:p>
      </dgm:t>
    </dgm:pt>
    <dgm:pt modelId="{7793AA6B-8EAF-4143-8546-A96D16B14B16}" type="pres">
      <dgm:prSet presAssocID="{805E2E08-B2D1-42D7-96DD-7C00F096A35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C210E171-B572-41D5-8BF9-8D7960C114D7}" type="pres">
      <dgm:prSet presAssocID="{9F8C85A0-91CA-40C5-9E43-FA47FD699033}" presName="parentText" presStyleLbl="node1" presStyleIdx="0" presStyleCnt="3" custLinFactNeighborX="-348" custLinFactNeighborY="993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001DC9-EA62-427F-8BB1-5CBB5CAD520D}" type="pres">
      <dgm:prSet presAssocID="{2D6618B7-6767-4388-BB31-3312FBA8924C}" presName="spacer" presStyleCnt="0"/>
      <dgm:spPr/>
    </dgm:pt>
    <dgm:pt modelId="{740D75A1-D462-4564-871A-1C942EBDA5EB}" type="pres">
      <dgm:prSet presAssocID="{A8842502-BEFA-42CD-A8BC-128AC03AC623}" presName="parentText" presStyleLbl="node1" presStyleIdx="1" presStyleCnt="3" custLinFactY="3539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C722626-4732-4E62-B6F3-8DDFD4B36C48}" type="pres">
      <dgm:prSet presAssocID="{DB4AF38B-4FFA-4667-BFA0-62D84B2D52A4}" presName="spacer" presStyleCnt="0"/>
      <dgm:spPr/>
    </dgm:pt>
    <dgm:pt modelId="{6D6C33E9-8BC0-4D25-986B-7B5ACAC4A77F}" type="pres">
      <dgm:prSet presAssocID="{406D5AEF-7034-4786-AAD1-D61EF77EEEC6}" presName="parentText" presStyleLbl="node1" presStyleIdx="2" presStyleCnt="3" custLinFactY="12704" custLinFactNeighborY="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565607A-F045-49B5-999A-B34D64DC350A}" srcId="{805E2E08-B2D1-42D7-96DD-7C00F096A355}" destId="{406D5AEF-7034-4786-AAD1-D61EF77EEEC6}" srcOrd="2" destOrd="0" parTransId="{6562D462-4156-43A4-B181-A2AB488FF7DD}" sibTransId="{A8F14949-2139-47C7-8D2C-F9E1DBAEAFCD}"/>
    <dgm:cxn modelId="{11C04E2E-ED84-49CD-BA4E-1EC339431E80}" type="presOf" srcId="{805E2E08-B2D1-42D7-96DD-7C00F096A355}" destId="{7793AA6B-8EAF-4143-8546-A96D16B14B16}" srcOrd="0" destOrd="0" presId="urn:microsoft.com/office/officeart/2005/8/layout/vList2"/>
    <dgm:cxn modelId="{30078AA6-A6BF-478C-92A6-B234773AAB47}" type="presOf" srcId="{406D5AEF-7034-4786-AAD1-D61EF77EEEC6}" destId="{6D6C33E9-8BC0-4D25-986B-7B5ACAC4A77F}" srcOrd="0" destOrd="0" presId="urn:microsoft.com/office/officeart/2005/8/layout/vList2"/>
    <dgm:cxn modelId="{26E1E9C0-D463-4178-818F-7A9D3F6D3E5A}" type="presOf" srcId="{9F8C85A0-91CA-40C5-9E43-FA47FD699033}" destId="{C210E171-B572-41D5-8BF9-8D7960C114D7}" srcOrd="0" destOrd="0" presId="urn:microsoft.com/office/officeart/2005/8/layout/vList2"/>
    <dgm:cxn modelId="{C05EC854-A0CE-4C74-ACA3-7C6D52951A4C}" type="presOf" srcId="{A8842502-BEFA-42CD-A8BC-128AC03AC623}" destId="{740D75A1-D462-4564-871A-1C942EBDA5EB}" srcOrd="0" destOrd="0" presId="urn:microsoft.com/office/officeart/2005/8/layout/vList2"/>
    <dgm:cxn modelId="{4217BDCA-9908-4DAA-A3D8-C3A86DEE6E4A}" srcId="{805E2E08-B2D1-42D7-96DD-7C00F096A355}" destId="{9F8C85A0-91CA-40C5-9E43-FA47FD699033}" srcOrd="0" destOrd="0" parTransId="{AB0BD315-80B8-42A5-B0E0-6C10C523BD34}" sibTransId="{2D6618B7-6767-4388-BB31-3312FBA8924C}"/>
    <dgm:cxn modelId="{77CE9CA8-8B56-4D92-B463-E241077EF1F8}" srcId="{805E2E08-B2D1-42D7-96DD-7C00F096A355}" destId="{A8842502-BEFA-42CD-A8BC-128AC03AC623}" srcOrd="1" destOrd="0" parTransId="{56750D97-A142-4B55-87D9-14D36E7E9FC8}" sibTransId="{DB4AF38B-4FFA-4667-BFA0-62D84B2D52A4}"/>
    <dgm:cxn modelId="{4FE5EF91-42F3-4D4C-BE35-10AEF7971A5E}" type="presParOf" srcId="{7793AA6B-8EAF-4143-8546-A96D16B14B16}" destId="{C210E171-B572-41D5-8BF9-8D7960C114D7}" srcOrd="0" destOrd="0" presId="urn:microsoft.com/office/officeart/2005/8/layout/vList2"/>
    <dgm:cxn modelId="{B4633E1F-DF0D-42E4-B2D6-227724595A56}" type="presParOf" srcId="{7793AA6B-8EAF-4143-8546-A96D16B14B16}" destId="{FE001DC9-EA62-427F-8BB1-5CBB5CAD520D}" srcOrd="1" destOrd="0" presId="urn:microsoft.com/office/officeart/2005/8/layout/vList2"/>
    <dgm:cxn modelId="{699E448A-A3CF-43F4-92DF-1C88BB5F0DBE}" type="presParOf" srcId="{7793AA6B-8EAF-4143-8546-A96D16B14B16}" destId="{740D75A1-D462-4564-871A-1C942EBDA5EB}" srcOrd="2" destOrd="0" presId="urn:microsoft.com/office/officeart/2005/8/layout/vList2"/>
    <dgm:cxn modelId="{AE4FF3D4-13B3-4825-ABD1-E960B9C83CBC}" type="presParOf" srcId="{7793AA6B-8EAF-4143-8546-A96D16B14B16}" destId="{3C722626-4732-4E62-B6F3-8DDFD4B36C48}" srcOrd="3" destOrd="0" presId="urn:microsoft.com/office/officeart/2005/8/layout/vList2"/>
    <dgm:cxn modelId="{43C62838-70EA-4A5E-98CC-88BA3F4419D2}" type="presParOf" srcId="{7793AA6B-8EAF-4143-8546-A96D16B14B16}" destId="{6D6C33E9-8BC0-4D25-986B-7B5ACAC4A77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C80A93F-498F-4C0A-A471-089E30D81C98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4454734-BEAF-4D53-828F-7594EF73E1B7}">
      <dgm:prSet custT="1"/>
      <dgm:spPr/>
      <dgm:t>
        <a:bodyPr/>
        <a:lstStyle/>
        <a:p>
          <a:pPr rtl="0"/>
          <a:r>
            <a:rPr lang="ru-RU" sz="2800" dirty="0" smtClean="0"/>
            <a:t>Для освоения темы или содержания изучаемого материала</a:t>
          </a:r>
          <a:endParaRPr lang="ru-RU" sz="2800" dirty="0"/>
        </a:p>
      </dgm:t>
    </dgm:pt>
    <dgm:pt modelId="{709724C4-A9A4-4A3E-A44E-94334A97DC8B}" type="parTrans" cxnId="{C43AD60D-9DD4-43BD-A33D-2EDBD3B66E28}">
      <dgm:prSet/>
      <dgm:spPr/>
      <dgm:t>
        <a:bodyPr/>
        <a:lstStyle/>
        <a:p>
          <a:endParaRPr lang="ru-RU"/>
        </a:p>
      </dgm:t>
    </dgm:pt>
    <dgm:pt modelId="{6BE590AF-6437-4010-80D8-CFE98FCF9C52}" type="sibTrans" cxnId="{C43AD60D-9DD4-43BD-A33D-2EDBD3B66E28}">
      <dgm:prSet/>
      <dgm:spPr/>
      <dgm:t>
        <a:bodyPr/>
        <a:lstStyle/>
        <a:p>
          <a:endParaRPr lang="ru-RU"/>
        </a:p>
      </dgm:t>
    </dgm:pt>
    <dgm:pt modelId="{F6550E5B-EF6B-41E2-B5FA-AA0B7B078E4D}">
      <dgm:prSet custT="1"/>
      <dgm:spPr/>
      <dgm:t>
        <a:bodyPr/>
        <a:lstStyle/>
        <a:p>
          <a:pPr rtl="0"/>
          <a:r>
            <a:rPr lang="ru-RU" sz="2800" dirty="0" smtClean="0"/>
            <a:t>В качестве занятия или его части (введения, объяснения, закрепления, упражнения, контроля)</a:t>
          </a:r>
          <a:endParaRPr lang="ru-RU" sz="2800" dirty="0"/>
        </a:p>
      </dgm:t>
    </dgm:pt>
    <dgm:pt modelId="{813E0965-C1FC-4E8A-A690-6EE96EDFBED1}" type="parTrans" cxnId="{29B16642-7C63-4361-9AB6-78023DFEA43E}">
      <dgm:prSet/>
      <dgm:spPr/>
      <dgm:t>
        <a:bodyPr/>
        <a:lstStyle/>
        <a:p>
          <a:endParaRPr lang="ru-RU"/>
        </a:p>
      </dgm:t>
    </dgm:pt>
    <dgm:pt modelId="{A429C0DB-4788-4BC6-B9AB-82BA6627F959}" type="sibTrans" cxnId="{29B16642-7C63-4361-9AB6-78023DFEA43E}">
      <dgm:prSet/>
      <dgm:spPr/>
      <dgm:t>
        <a:bodyPr/>
        <a:lstStyle/>
        <a:p>
          <a:endParaRPr lang="ru-RU"/>
        </a:p>
      </dgm:t>
    </dgm:pt>
    <dgm:pt modelId="{1F7FDB08-31C5-4299-894F-F529DB25C779}" type="pres">
      <dgm:prSet presAssocID="{4C80A93F-498F-4C0A-A471-089E30D81C9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E011094-CAD8-4730-9D8E-FE77945F4ADC}" type="pres">
      <dgm:prSet presAssocID="{B4454734-BEAF-4D53-828F-7594EF73E1B7}" presName="parentText" presStyleLbl="node1" presStyleIdx="0" presStyleCnt="2" custLinFactY="-44348" custLinFactNeighborX="13105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A10760-FD14-40E4-BDF7-9DE0AEE1B5DD}" type="pres">
      <dgm:prSet presAssocID="{6BE590AF-6437-4010-80D8-CFE98FCF9C52}" presName="spacer" presStyleCnt="0"/>
      <dgm:spPr/>
    </dgm:pt>
    <dgm:pt modelId="{70E4072F-776F-4E2A-A635-747233D8D15F}" type="pres">
      <dgm:prSet presAssocID="{F6550E5B-EF6B-41E2-B5FA-AA0B7B078E4D}" presName="parentText" presStyleLbl="node1" presStyleIdx="1" presStyleCnt="2" custLinFactY="-20364" custLinFactNeighborX="2488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F07110B-97A4-4470-AF5E-6AAFE3FFB6B8}" type="presOf" srcId="{F6550E5B-EF6B-41E2-B5FA-AA0B7B078E4D}" destId="{70E4072F-776F-4E2A-A635-747233D8D15F}" srcOrd="0" destOrd="0" presId="urn:microsoft.com/office/officeart/2005/8/layout/vList2"/>
    <dgm:cxn modelId="{800920A3-376F-4125-8B12-3D20E5B56432}" type="presOf" srcId="{4C80A93F-498F-4C0A-A471-089E30D81C98}" destId="{1F7FDB08-31C5-4299-894F-F529DB25C779}" srcOrd="0" destOrd="0" presId="urn:microsoft.com/office/officeart/2005/8/layout/vList2"/>
    <dgm:cxn modelId="{C43AD60D-9DD4-43BD-A33D-2EDBD3B66E28}" srcId="{4C80A93F-498F-4C0A-A471-089E30D81C98}" destId="{B4454734-BEAF-4D53-828F-7594EF73E1B7}" srcOrd="0" destOrd="0" parTransId="{709724C4-A9A4-4A3E-A44E-94334A97DC8B}" sibTransId="{6BE590AF-6437-4010-80D8-CFE98FCF9C52}"/>
    <dgm:cxn modelId="{29B16642-7C63-4361-9AB6-78023DFEA43E}" srcId="{4C80A93F-498F-4C0A-A471-089E30D81C98}" destId="{F6550E5B-EF6B-41E2-B5FA-AA0B7B078E4D}" srcOrd="1" destOrd="0" parTransId="{813E0965-C1FC-4E8A-A690-6EE96EDFBED1}" sibTransId="{A429C0DB-4788-4BC6-B9AB-82BA6627F959}"/>
    <dgm:cxn modelId="{35015129-B27E-43F3-B5A3-45820738D88F}" type="presOf" srcId="{B4454734-BEAF-4D53-828F-7594EF73E1B7}" destId="{3E011094-CAD8-4730-9D8E-FE77945F4ADC}" srcOrd="0" destOrd="0" presId="urn:microsoft.com/office/officeart/2005/8/layout/vList2"/>
    <dgm:cxn modelId="{09C06E23-3798-46D5-895D-6D736DC1E61B}" type="presParOf" srcId="{1F7FDB08-31C5-4299-894F-F529DB25C779}" destId="{3E011094-CAD8-4730-9D8E-FE77945F4ADC}" srcOrd="0" destOrd="0" presId="urn:microsoft.com/office/officeart/2005/8/layout/vList2"/>
    <dgm:cxn modelId="{2B01FC98-F514-42D2-8763-A1245EF50D9A}" type="presParOf" srcId="{1F7FDB08-31C5-4299-894F-F529DB25C779}" destId="{A7A10760-FD14-40E4-BDF7-9DE0AEE1B5DD}" srcOrd="1" destOrd="0" presId="urn:microsoft.com/office/officeart/2005/8/layout/vList2"/>
    <dgm:cxn modelId="{0B0525B4-4F92-4713-A0C3-EFAC295FFF31}" type="presParOf" srcId="{1F7FDB08-31C5-4299-894F-F529DB25C779}" destId="{70E4072F-776F-4E2A-A635-747233D8D15F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7813F7-95E5-4D59-B1FF-15B195E59C76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5A8B399-A2B2-4A44-B7D5-B89E22CC8CDC}">
      <dgm:prSet custT="1"/>
      <dgm:spPr/>
      <dgm:t>
        <a:bodyPr/>
        <a:lstStyle/>
        <a:p>
          <a:pPr rtl="0"/>
          <a:r>
            <a:rPr lang="ru-RU" sz="2000" dirty="0" smtClean="0"/>
            <a:t>выбор игры – зависит от воспитательных задач, но должен выступать средством удовлетворения интересов и потребностей </a:t>
          </a:r>
          <a:endParaRPr lang="ru-RU" sz="2000" dirty="0"/>
        </a:p>
      </dgm:t>
    </dgm:pt>
    <dgm:pt modelId="{37888A80-CF2E-4A75-8130-8EB5308EE2D7}" type="parTrans" cxnId="{D3B39001-F3CB-4689-A3F6-827DB76A546A}">
      <dgm:prSet/>
      <dgm:spPr/>
      <dgm:t>
        <a:bodyPr/>
        <a:lstStyle/>
        <a:p>
          <a:endParaRPr lang="ru-RU"/>
        </a:p>
      </dgm:t>
    </dgm:pt>
    <dgm:pt modelId="{526C66D4-9772-42F6-9D7F-23038736AF50}" type="sibTrans" cxnId="{D3B39001-F3CB-4689-A3F6-827DB76A546A}">
      <dgm:prSet/>
      <dgm:spPr/>
      <dgm:t>
        <a:bodyPr/>
        <a:lstStyle/>
        <a:p>
          <a:endParaRPr lang="ru-RU"/>
        </a:p>
      </dgm:t>
    </dgm:pt>
    <dgm:pt modelId="{6DD8FA9F-6B1D-42F9-AC24-5CABDD56383E}">
      <dgm:prSet custT="1"/>
      <dgm:spPr/>
      <dgm:t>
        <a:bodyPr/>
        <a:lstStyle/>
        <a:p>
          <a:pPr rtl="0"/>
          <a:r>
            <a:rPr lang="ru-RU" sz="1600" dirty="0" smtClean="0"/>
            <a:t> </a:t>
          </a:r>
          <a:r>
            <a:rPr lang="ru-RU" sz="2000" dirty="0" smtClean="0"/>
            <a:t>предложение игры – создаётся игровая проблема</a:t>
          </a:r>
          <a:endParaRPr lang="ru-RU" sz="2000" dirty="0"/>
        </a:p>
      </dgm:t>
    </dgm:pt>
    <dgm:pt modelId="{E9225FFE-064C-428D-BDFE-9283FC51D257}" type="parTrans" cxnId="{07B4DE8C-15A4-44DE-A9C0-EFD03B837F55}">
      <dgm:prSet/>
      <dgm:spPr/>
      <dgm:t>
        <a:bodyPr/>
        <a:lstStyle/>
        <a:p>
          <a:endParaRPr lang="ru-RU"/>
        </a:p>
      </dgm:t>
    </dgm:pt>
    <dgm:pt modelId="{D675992B-0C4F-4314-8BF4-3D8BA438F752}" type="sibTrans" cxnId="{07B4DE8C-15A4-44DE-A9C0-EFD03B837F55}">
      <dgm:prSet/>
      <dgm:spPr/>
      <dgm:t>
        <a:bodyPr/>
        <a:lstStyle/>
        <a:p>
          <a:endParaRPr lang="ru-RU"/>
        </a:p>
      </dgm:t>
    </dgm:pt>
    <dgm:pt modelId="{7CBA2B19-6203-4AD6-B140-62C7ECBCD280}">
      <dgm:prSet custT="1"/>
      <dgm:spPr/>
      <dgm:t>
        <a:bodyPr/>
        <a:lstStyle/>
        <a:p>
          <a:pPr rtl="0"/>
          <a:r>
            <a:rPr lang="ru-RU" sz="1600" dirty="0" smtClean="0"/>
            <a:t> </a:t>
          </a:r>
          <a:r>
            <a:rPr lang="ru-RU" sz="2000" dirty="0" smtClean="0"/>
            <a:t>объяснение игры – кратко, чётко</a:t>
          </a:r>
          <a:endParaRPr lang="ru-RU" sz="2000" dirty="0"/>
        </a:p>
      </dgm:t>
    </dgm:pt>
    <dgm:pt modelId="{53C733A9-6749-4FD6-921D-98C471F65AA1}" type="parTrans" cxnId="{54A147F4-A101-4FAB-BCCC-0E117A344287}">
      <dgm:prSet/>
      <dgm:spPr/>
      <dgm:t>
        <a:bodyPr/>
        <a:lstStyle/>
        <a:p>
          <a:endParaRPr lang="ru-RU"/>
        </a:p>
      </dgm:t>
    </dgm:pt>
    <dgm:pt modelId="{A351ACB7-861B-448A-BC77-CAC0DC33901B}" type="sibTrans" cxnId="{54A147F4-A101-4FAB-BCCC-0E117A344287}">
      <dgm:prSet/>
      <dgm:spPr/>
      <dgm:t>
        <a:bodyPr/>
        <a:lstStyle/>
        <a:p>
          <a:endParaRPr lang="ru-RU"/>
        </a:p>
      </dgm:t>
    </dgm:pt>
    <dgm:pt modelId="{B2B16DAC-B688-4FD1-8029-21DCF5DF0177}">
      <dgm:prSet custT="1"/>
      <dgm:spPr/>
      <dgm:t>
        <a:bodyPr/>
        <a:lstStyle/>
        <a:p>
          <a:pPr rtl="0"/>
          <a:r>
            <a:rPr lang="ru-RU" sz="2000" dirty="0" smtClean="0"/>
            <a:t>игровое оборудование – должно максимально соответствовать содержанию игры </a:t>
          </a:r>
          <a:endParaRPr lang="ru-RU" sz="2000" dirty="0"/>
        </a:p>
      </dgm:t>
    </dgm:pt>
    <dgm:pt modelId="{E3BC67F2-ADA2-4C1C-B575-910D0EA331F6}" type="parTrans" cxnId="{F492F336-0A92-4B3F-9018-0AF465739593}">
      <dgm:prSet/>
      <dgm:spPr/>
      <dgm:t>
        <a:bodyPr/>
        <a:lstStyle/>
        <a:p>
          <a:endParaRPr lang="ru-RU"/>
        </a:p>
      </dgm:t>
    </dgm:pt>
    <dgm:pt modelId="{FBAEE63B-1A2C-4FCD-A7D5-F3FF966F0353}" type="sibTrans" cxnId="{F492F336-0A92-4B3F-9018-0AF465739593}">
      <dgm:prSet/>
      <dgm:spPr/>
      <dgm:t>
        <a:bodyPr/>
        <a:lstStyle/>
        <a:p>
          <a:endParaRPr lang="ru-RU"/>
        </a:p>
      </dgm:t>
    </dgm:pt>
    <dgm:pt modelId="{7EE8F162-41E9-49BA-A05C-9DF7950BF926}">
      <dgm:prSet custT="1"/>
      <dgm:spPr/>
      <dgm:t>
        <a:bodyPr/>
        <a:lstStyle/>
        <a:p>
          <a:pPr rtl="0"/>
          <a:r>
            <a:rPr lang="ru-RU" sz="1600" dirty="0" smtClean="0"/>
            <a:t> </a:t>
          </a:r>
          <a:r>
            <a:rPr lang="ru-RU" sz="2000" dirty="0" smtClean="0"/>
            <a:t>организация игрового коллектива –  каждый ребёнок может проявить свою активность и организаторские умения</a:t>
          </a:r>
          <a:endParaRPr lang="ru-RU" sz="2000" dirty="0"/>
        </a:p>
      </dgm:t>
    </dgm:pt>
    <dgm:pt modelId="{BCD6751C-1346-49DB-8221-98D2D06D15AA}" type="parTrans" cxnId="{39B9FD8A-DE33-4F77-9434-87EF1DE1BD52}">
      <dgm:prSet/>
      <dgm:spPr/>
      <dgm:t>
        <a:bodyPr/>
        <a:lstStyle/>
        <a:p>
          <a:endParaRPr lang="ru-RU"/>
        </a:p>
      </dgm:t>
    </dgm:pt>
    <dgm:pt modelId="{7E58381E-3927-4097-A729-0A09979EF5DC}" type="sibTrans" cxnId="{39B9FD8A-DE33-4F77-9434-87EF1DE1BD52}">
      <dgm:prSet/>
      <dgm:spPr/>
      <dgm:t>
        <a:bodyPr/>
        <a:lstStyle/>
        <a:p>
          <a:endParaRPr lang="ru-RU"/>
        </a:p>
      </dgm:t>
    </dgm:pt>
    <dgm:pt modelId="{29307332-9ECE-418C-8619-C869FFF408F0}">
      <dgm:prSet custT="1"/>
      <dgm:spPr/>
      <dgm:t>
        <a:bodyPr/>
        <a:lstStyle/>
        <a:p>
          <a:pPr rtl="0"/>
          <a:r>
            <a:rPr lang="ru-RU" sz="2000" dirty="0" smtClean="0"/>
            <a:t> окончание игры – анализ результатов нацелен на практическое применение в реальной жизни</a:t>
          </a:r>
          <a:endParaRPr lang="ru-RU" sz="2000" dirty="0"/>
        </a:p>
      </dgm:t>
    </dgm:pt>
    <dgm:pt modelId="{BD93FD82-CE13-4788-B59E-C2EE24E0C8D4}" type="parTrans" cxnId="{4A7175BB-D21B-42F4-B666-B2D223D40308}">
      <dgm:prSet/>
      <dgm:spPr/>
      <dgm:t>
        <a:bodyPr/>
        <a:lstStyle/>
        <a:p>
          <a:endParaRPr lang="ru-RU"/>
        </a:p>
      </dgm:t>
    </dgm:pt>
    <dgm:pt modelId="{8AD4DDB1-9A3E-423A-8E5B-AF4DFE0F9DA2}" type="sibTrans" cxnId="{4A7175BB-D21B-42F4-B666-B2D223D40308}">
      <dgm:prSet/>
      <dgm:spPr/>
      <dgm:t>
        <a:bodyPr/>
        <a:lstStyle/>
        <a:p>
          <a:endParaRPr lang="ru-RU"/>
        </a:p>
      </dgm:t>
    </dgm:pt>
    <dgm:pt modelId="{6DF5EB11-1A56-4D5E-A366-EFFFD528BF82}">
      <dgm:prSet custT="1"/>
      <dgm:spPr/>
      <dgm:t>
        <a:bodyPr/>
        <a:lstStyle/>
        <a:p>
          <a:pPr rtl="0"/>
          <a:r>
            <a:rPr lang="ru-RU" sz="1600" dirty="0" smtClean="0"/>
            <a:t>  </a:t>
          </a:r>
          <a:r>
            <a:rPr lang="ru-RU" sz="2000" dirty="0" smtClean="0"/>
            <a:t>развитие игровой ситуации –   поддержание игровой атмосферы; взаимосвязь игровой и неигровой деятельности</a:t>
          </a:r>
          <a:endParaRPr lang="ru-RU" sz="2000" dirty="0"/>
        </a:p>
      </dgm:t>
    </dgm:pt>
    <dgm:pt modelId="{6BBB9D6D-4C4B-43F7-BF2B-21329346B76C}" type="parTrans" cxnId="{495F37D7-DBE6-420B-A36A-A3162D3DB961}">
      <dgm:prSet/>
      <dgm:spPr/>
      <dgm:t>
        <a:bodyPr/>
        <a:lstStyle/>
        <a:p>
          <a:endParaRPr lang="ru-RU"/>
        </a:p>
      </dgm:t>
    </dgm:pt>
    <dgm:pt modelId="{A1F229FE-E33E-4B8B-BD17-A42E15BE9E3F}" type="sibTrans" cxnId="{495F37D7-DBE6-420B-A36A-A3162D3DB961}">
      <dgm:prSet/>
      <dgm:spPr/>
      <dgm:t>
        <a:bodyPr/>
        <a:lstStyle/>
        <a:p>
          <a:endParaRPr lang="ru-RU"/>
        </a:p>
      </dgm:t>
    </dgm:pt>
    <dgm:pt modelId="{BEBBE50D-B072-46F5-9A4C-0EF5FC76B257}" type="pres">
      <dgm:prSet presAssocID="{D67813F7-95E5-4D59-B1FF-15B195E59C7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D8CD492-21AB-4F67-96DF-E0A505818EF5}" type="pres">
      <dgm:prSet presAssocID="{C5A8B399-A2B2-4A44-B7D5-B89E22CC8CDC}" presName="parentText" presStyleLbl="node1" presStyleIdx="0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ACD3B11-FA7D-45A1-8882-B3283D2BD63B}" type="pres">
      <dgm:prSet presAssocID="{526C66D4-9772-42F6-9D7F-23038736AF50}" presName="spacer" presStyleCnt="0"/>
      <dgm:spPr/>
    </dgm:pt>
    <dgm:pt modelId="{E26CFFBD-CA61-409E-BB00-A6C8B8D59F2E}" type="pres">
      <dgm:prSet presAssocID="{6DD8FA9F-6B1D-42F9-AC24-5CABDD56383E}" presName="parentText" presStyleLbl="node1" presStyleIdx="1" presStyleCnt="7" custLinFactNeighborX="214" custLinFactNeighborY="-56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670D1E-564D-4D8C-8A63-AC4C51FBC2F1}" type="pres">
      <dgm:prSet presAssocID="{D675992B-0C4F-4314-8BF4-3D8BA438F752}" presName="spacer" presStyleCnt="0"/>
      <dgm:spPr/>
    </dgm:pt>
    <dgm:pt modelId="{62F58C45-3A98-44E5-952F-252D00A6F840}" type="pres">
      <dgm:prSet presAssocID="{7CBA2B19-6203-4AD6-B140-62C7ECBCD280}" presName="parentText" presStyleLbl="node1" presStyleIdx="2" presStyleCnt="7" custLinFactNeighborX="428" custLinFactNeighborY="2133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596E82A-C877-4F9F-8E7B-708A4A816DFB}" type="pres">
      <dgm:prSet presAssocID="{A351ACB7-861B-448A-BC77-CAC0DC33901B}" presName="spacer" presStyleCnt="0"/>
      <dgm:spPr/>
    </dgm:pt>
    <dgm:pt modelId="{0CBBB4DD-DE30-46C0-A917-FA8DC8FF2E8D}" type="pres">
      <dgm:prSet presAssocID="{B2B16DAC-B688-4FD1-8029-21DCF5DF0177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99F319-930E-47BD-B217-37BFC1135A6F}" type="pres">
      <dgm:prSet presAssocID="{FBAEE63B-1A2C-4FCD-A7D5-F3FF966F0353}" presName="spacer" presStyleCnt="0"/>
      <dgm:spPr/>
    </dgm:pt>
    <dgm:pt modelId="{323ADCB5-C019-48F4-BBAB-3A47155413BA}" type="pres">
      <dgm:prSet presAssocID="{7EE8F162-41E9-49BA-A05C-9DF7950BF926}" presName="parentText" presStyleLbl="node1" presStyleIdx="4" presStyleCnt="7" custLinFactNeighborY="-1482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010FE7-573C-47E3-A85C-980D12D10AE2}" type="pres">
      <dgm:prSet presAssocID="{7E58381E-3927-4097-A729-0A09979EF5DC}" presName="spacer" presStyleCnt="0"/>
      <dgm:spPr/>
    </dgm:pt>
    <dgm:pt modelId="{59957473-E304-4A15-830B-CECB77E34C21}" type="pres">
      <dgm:prSet presAssocID="{6DF5EB11-1A56-4D5E-A366-EFFFD528BF82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DF86255-31D0-4512-B06E-1274DBF8E47F}" type="pres">
      <dgm:prSet presAssocID="{A1F229FE-E33E-4B8B-BD17-A42E15BE9E3F}" presName="spacer" presStyleCnt="0"/>
      <dgm:spPr/>
    </dgm:pt>
    <dgm:pt modelId="{9683DFF7-8F27-4C1C-A6A8-068B56D83DB4}" type="pres">
      <dgm:prSet presAssocID="{29307332-9ECE-418C-8619-C869FFF408F0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E834B38-40A3-4F3C-B858-14FB3456BDE5}" type="presOf" srcId="{B2B16DAC-B688-4FD1-8029-21DCF5DF0177}" destId="{0CBBB4DD-DE30-46C0-A917-FA8DC8FF2E8D}" srcOrd="0" destOrd="0" presId="urn:microsoft.com/office/officeart/2005/8/layout/vList2"/>
    <dgm:cxn modelId="{7EAF12EF-F0F6-483F-BD7C-0C73239E17EE}" type="presOf" srcId="{7EE8F162-41E9-49BA-A05C-9DF7950BF926}" destId="{323ADCB5-C019-48F4-BBAB-3A47155413BA}" srcOrd="0" destOrd="0" presId="urn:microsoft.com/office/officeart/2005/8/layout/vList2"/>
    <dgm:cxn modelId="{0EDDC386-D52D-4BD0-BF0A-18DAFE1AC48F}" type="presOf" srcId="{6DF5EB11-1A56-4D5E-A366-EFFFD528BF82}" destId="{59957473-E304-4A15-830B-CECB77E34C21}" srcOrd="0" destOrd="0" presId="urn:microsoft.com/office/officeart/2005/8/layout/vList2"/>
    <dgm:cxn modelId="{8BD071B7-C9C7-4C9E-A75B-C617AEC62422}" type="presOf" srcId="{6DD8FA9F-6B1D-42F9-AC24-5CABDD56383E}" destId="{E26CFFBD-CA61-409E-BB00-A6C8B8D59F2E}" srcOrd="0" destOrd="0" presId="urn:microsoft.com/office/officeart/2005/8/layout/vList2"/>
    <dgm:cxn modelId="{39B9FD8A-DE33-4F77-9434-87EF1DE1BD52}" srcId="{D67813F7-95E5-4D59-B1FF-15B195E59C76}" destId="{7EE8F162-41E9-49BA-A05C-9DF7950BF926}" srcOrd="4" destOrd="0" parTransId="{BCD6751C-1346-49DB-8221-98D2D06D15AA}" sibTransId="{7E58381E-3927-4097-A729-0A09979EF5DC}"/>
    <dgm:cxn modelId="{D10E8253-BE3C-4A3D-A0DD-C307C6DC0AFE}" type="presOf" srcId="{C5A8B399-A2B2-4A44-B7D5-B89E22CC8CDC}" destId="{DD8CD492-21AB-4F67-96DF-E0A505818EF5}" srcOrd="0" destOrd="0" presId="urn:microsoft.com/office/officeart/2005/8/layout/vList2"/>
    <dgm:cxn modelId="{F7FF073F-C1DA-4F2B-8F23-A085DEB0796F}" type="presOf" srcId="{29307332-9ECE-418C-8619-C869FFF408F0}" destId="{9683DFF7-8F27-4C1C-A6A8-068B56D83DB4}" srcOrd="0" destOrd="0" presId="urn:microsoft.com/office/officeart/2005/8/layout/vList2"/>
    <dgm:cxn modelId="{495F37D7-DBE6-420B-A36A-A3162D3DB961}" srcId="{D67813F7-95E5-4D59-B1FF-15B195E59C76}" destId="{6DF5EB11-1A56-4D5E-A366-EFFFD528BF82}" srcOrd="5" destOrd="0" parTransId="{6BBB9D6D-4C4B-43F7-BF2B-21329346B76C}" sibTransId="{A1F229FE-E33E-4B8B-BD17-A42E15BE9E3F}"/>
    <dgm:cxn modelId="{4A7175BB-D21B-42F4-B666-B2D223D40308}" srcId="{D67813F7-95E5-4D59-B1FF-15B195E59C76}" destId="{29307332-9ECE-418C-8619-C869FFF408F0}" srcOrd="6" destOrd="0" parTransId="{BD93FD82-CE13-4788-B59E-C2EE24E0C8D4}" sibTransId="{8AD4DDB1-9A3E-423A-8E5B-AF4DFE0F9DA2}"/>
    <dgm:cxn modelId="{54A147F4-A101-4FAB-BCCC-0E117A344287}" srcId="{D67813F7-95E5-4D59-B1FF-15B195E59C76}" destId="{7CBA2B19-6203-4AD6-B140-62C7ECBCD280}" srcOrd="2" destOrd="0" parTransId="{53C733A9-6749-4FD6-921D-98C471F65AA1}" sibTransId="{A351ACB7-861B-448A-BC77-CAC0DC33901B}"/>
    <dgm:cxn modelId="{5FE320B8-AAF0-47C9-975E-4E2DEDE66E3D}" type="presOf" srcId="{D67813F7-95E5-4D59-B1FF-15B195E59C76}" destId="{BEBBE50D-B072-46F5-9A4C-0EF5FC76B257}" srcOrd="0" destOrd="0" presId="urn:microsoft.com/office/officeart/2005/8/layout/vList2"/>
    <dgm:cxn modelId="{D3B39001-F3CB-4689-A3F6-827DB76A546A}" srcId="{D67813F7-95E5-4D59-B1FF-15B195E59C76}" destId="{C5A8B399-A2B2-4A44-B7D5-B89E22CC8CDC}" srcOrd="0" destOrd="0" parTransId="{37888A80-CF2E-4A75-8130-8EB5308EE2D7}" sibTransId="{526C66D4-9772-42F6-9D7F-23038736AF50}"/>
    <dgm:cxn modelId="{F492F336-0A92-4B3F-9018-0AF465739593}" srcId="{D67813F7-95E5-4D59-B1FF-15B195E59C76}" destId="{B2B16DAC-B688-4FD1-8029-21DCF5DF0177}" srcOrd="3" destOrd="0" parTransId="{E3BC67F2-ADA2-4C1C-B575-910D0EA331F6}" sibTransId="{FBAEE63B-1A2C-4FCD-A7D5-F3FF966F0353}"/>
    <dgm:cxn modelId="{07B4DE8C-15A4-44DE-A9C0-EFD03B837F55}" srcId="{D67813F7-95E5-4D59-B1FF-15B195E59C76}" destId="{6DD8FA9F-6B1D-42F9-AC24-5CABDD56383E}" srcOrd="1" destOrd="0" parTransId="{E9225FFE-064C-428D-BDFE-9283FC51D257}" sibTransId="{D675992B-0C4F-4314-8BF4-3D8BA438F752}"/>
    <dgm:cxn modelId="{15791D17-D8F2-439F-9093-EBBBE1870981}" type="presOf" srcId="{7CBA2B19-6203-4AD6-B140-62C7ECBCD280}" destId="{62F58C45-3A98-44E5-952F-252D00A6F840}" srcOrd="0" destOrd="0" presId="urn:microsoft.com/office/officeart/2005/8/layout/vList2"/>
    <dgm:cxn modelId="{B77E89E6-EE7C-4DB1-9367-44302693910F}" type="presParOf" srcId="{BEBBE50D-B072-46F5-9A4C-0EF5FC76B257}" destId="{DD8CD492-21AB-4F67-96DF-E0A505818EF5}" srcOrd="0" destOrd="0" presId="urn:microsoft.com/office/officeart/2005/8/layout/vList2"/>
    <dgm:cxn modelId="{C80A50A7-3B3F-4979-ADE4-2C3E581CFF7A}" type="presParOf" srcId="{BEBBE50D-B072-46F5-9A4C-0EF5FC76B257}" destId="{EACD3B11-FA7D-45A1-8882-B3283D2BD63B}" srcOrd="1" destOrd="0" presId="urn:microsoft.com/office/officeart/2005/8/layout/vList2"/>
    <dgm:cxn modelId="{D9C157CB-D2C6-481A-817B-9F1B9978EA85}" type="presParOf" srcId="{BEBBE50D-B072-46F5-9A4C-0EF5FC76B257}" destId="{E26CFFBD-CA61-409E-BB00-A6C8B8D59F2E}" srcOrd="2" destOrd="0" presId="urn:microsoft.com/office/officeart/2005/8/layout/vList2"/>
    <dgm:cxn modelId="{971E25BB-3DCF-42D9-8AA8-E2F9FD63BD87}" type="presParOf" srcId="{BEBBE50D-B072-46F5-9A4C-0EF5FC76B257}" destId="{1D670D1E-564D-4D8C-8A63-AC4C51FBC2F1}" srcOrd="3" destOrd="0" presId="urn:microsoft.com/office/officeart/2005/8/layout/vList2"/>
    <dgm:cxn modelId="{F6AB0E7E-EB7A-4061-B4D1-344AD915010C}" type="presParOf" srcId="{BEBBE50D-B072-46F5-9A4C-0EF5FC76B257}" destId="{62F58C45-3A98-44E5-952F-252D00A6F840}" srcOrd="4" destOrd="0" presId="urn:microsoft.com/office/officeart/2005/8/layout/vList2"/>
    <dgm:cxn modelId="{C2577B97-BE47-4570-BFA8-9F8A77E2FC77}" type="presParOf" srcId="{BEBBE50D-B072-46F5-9A4C-0EF5FC76B257}" destId="{B596E82A-C877-4F9F-8E7B-708A4A816DFB}" srcOrd="5" destOrd="0" presId="urn:microsoft.com/office/officeart/2005/8/layout/vList2"/>
    <dgm:cxn modelId="{77DBE679-F4AB-4D20-A26A-6BBD7BF44C60}" type="presParOf" srcId="{BEBBE50D-B072-46F5-9A4C-0EF5FC76B257}" destId="{0CBBB4DD-DE30-46C0-A917-FA8DC8FF2E8D}" srcOrd="6" destOrd="0" presId="urn:microsoft.com/office/officeart/2005/8/layout/vList2"/>
    <dgm:cxn modelId="{B0F00A8C-8E98-434F-8441-CCDE8EC4284D}" type="presParOf" srcId="{BEBBE50D-B072-46F5-9A4C-0EF5FC76B257}" destId="{0899F319-930E-47BD-B217-37BFC1135A6F}" srcOrd="7" destOrd="0" presId="urn:microsoft.com/office/officeart/2005/8/layout/vList2"/>
    <dgm:cxn modelId="{A03924FC-1E90-4FE6-B0F9-4B18196592AD}" type="presParOf" srcId="{BEBBE50D-B072-46F5-9A4C-0EF5FC76B257}" destId="{323ADCB5-C019-48F4-BBAB-3A47155413BA}" srcOrd="8" destOrd="0" presId="urn:microsoft.com/office/officeart/2005/8/layout/vList2"/>
    <dgm:cxn modelId="{E650CDDB-4EC8-457B-A2EA-19EBBC64D71C}" type="presParOf" srcId="{BEBBE50D-B072-46F5-9A4C-0EF5FC76B257}" destId="{4F010FE7-573C-47E3-A85C-980D12D10AE2}" srcOrd="9" destOrd="0" presId="urn:microsoft.com/office/officeart/2005/8/layout/vList2"/>
    <dgm:cxn modelId="{F83220B5-2D27-4A4B-9FEE-B298D244033A}" type="presParOf" srcId="{BEBBE50D-B072-46F5-9A4C-0EF5FC76B257}" destId="{59957473-E304-4A15-830B-CECB77E34C21}" srcOrd="10" destOrd="0" presId="urn:microsoft.com/office/officeart/2005/8/layout/vList2"/>
    <dgm:cxn modelId="{850CF402-4412-44C4-8B3E-1018B28B29C0}" type="presParOf" srcId="{BEBBE50D-B072-46F5-9A4C-0EF5FC76B257}" destId="{DDF86255-31D0-4512-B06E-1274DBF8E47F}" srcOrd="11" destOrd="0" presId="urn:microsoft.com/office/officeart/2005/8/layout/vList2"/>
    <dgm:cxn modelId="{3752A3DC-F3BD-49C8-A5B3-34DFC1E4C25D}" type="presParOf" srcId="{BEBBE50D-B072-46F5-9A4C-0EF5FC76B257}" destId="{9683DFF7-8F27-4C1C-A6A8-068B56D83DB4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49EC1F9-01FB-43D4-B5B0-57A65E0D724D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DE05B91-2F86-44EA-B9BC-0C9DCB37AB28}">
      <dgm:prSet/>
      <dgm:spPr/>
      <dgm:t>
        <a:bodyPr/>
        <a:lstStyle/>
        <a:p>
          <a:pPr rtl="0"/>
          <a:r>
            <a:rPr lang="ru-RU" dirty="0" smtClean="0"/>
            <a:t>По виду деятельности – двигательные, интеллектуальные, психологические  и т.д.</a:t>
          </a:r>
          <a:endParaRPr lang="ru-RU" dirty="0"/>
        </a:p>
      </dgm:t>
    </dgm:pt>
    <dgm:pt modelId="{BA07B3F7-6E29-4C0D-906A-F87440CD5661}" type="parTrans" cxnId="{93DCE3BF-0BEB-412F-8252-5B32F87FC55F}">
      <dgm:prSet/>
      <dgm:spPr/>
      <dgm:t>
        <a:bodyPr/>
        <a:lstStyle/>
        <a:p>
          <a:endParaRPr lang="ru-RU"/>
        </a:p>
      </dgm:t>
    </dgm:pt>
    <dgm:pt modelId="{BF561BAB-3119-4621-9299-2EFFBD7372A0}" type="sibTrans" cxnId="{93DCE3BF-0BEB-412F-8252-5B32F87FC55F}">
      <dgm:prSet/>
      <dgm:spPr/>
      <dgm:t>
        <a:bodyPr/>
        <a:lstStyle/>
        <a:p>
          <a:endParaRPr lang="ru-RU"/>
        </a:p>
      </dgm:t>
    </dgm:pt>
    <dgm:pt modelId="{B8B3FB20-9A53-44CE-B4DE-C768D1B80233}">
      <dgm:prSet/>
      <dgm:spPr/>
      <dgm:t>
        <a:bodyPr/>
        <a:lstStyle/>
        <a:p>
          <a:pPr rtl="0"/>
          <a:r>
            <a:rPr lang="ru-RU" dirty="0" smtClean="0"/>
            <a:t>По характеру педагогического процесса – обучающие, познавательные, воспитательные, развивающие</a:t>
          </a:r>
          <a:endParaRPr lang="ru-RU" dirty="0"/>
        </a:p>
      </dgm:t>
    </dgm:pt>
    <dgm:pt modelId="{C5AD4B09-9134-4A63-B4A6-B2DE7320A604}" type="parTrans" cxnId="{E194690F-7427-4C96-9933-908CFAEF9876}">
      <dgm:prSet/>
      <dgm:spPr/>
      <dgm:t>
        <a:bodyPr/>
        <a:lstStyle/>
        <a:p>
          <a:endParaRPr lang="ru-RU"/>
        </a:p>
      </dgm:t>
    </dgm:pt>
    <dgm:pt modelId="{C5E9DA1D-CC8F-4A9D-A856-A6856EB02C4B}" type="sibTrans" cxnId="{E194690F-7427-4C96-9933-908CFAEF9876}">
      <dgm:prSet/>
      <dgm:spPr/>
      <dgm:t>
        <a:bodyPr/>
        <a:lstStyle/>
        <a:p>
          <a:endParaRPr lang="ru-RU"/>
        </a:p>
      </dgm:t>
    </dgm:pt>
    <dgm:pt modelId="{7D9C0394-6126-4A8E-AD4F-20BE31C227B9}">
      <dgm:prSet/>
      <dgm:spPr/>
      <dgm:t>
        <a:bodyPr/>
        <a:lstStyle/>
        <a:p>
          <a:pPr rtl="0"/>
          <a:r>
            <a:rPr lang="ru-RU" dirty="0" smtClean="0"/>
            <a:t>По характеру игровой методики – игры с правилами; игры с правилами, устанавливаемыми по ходу игры </a:t>
          </a:r>
          <a:endParaRPr lang="ru-RU" dirty="0"/>
        </a:p>
      </dgm:t>
    </dgm:pt>
    <dgm:pt modelId="{A9025CC4-CEF7-4E0A-9F40-AB3A9528C123}" type="parTrans" cxnId="{69F31613-0418-409F-9E71-215C30176BF1}">
      <dgm:prSet/>
      <dgm:spPr/>
      <dgm:t>
        <a:bodyPr/>
        <a:lstStyle/>
        <a:p>
          <a:endParaRPr lang="ru-RU"/>
        </a:p>
      </dgm:t>
    </dgm:pt>
    <dgm:pt modelId="{4DFF19B5-7A27-4DAB-9A5A-C10312161AE1}" type="sibTrans" cxnId="{69F31613-0418-409F-9E71-215C30176BF1}">
      <dgm:prSet/>
      <dgm:spPr/>
      <dgm:t>
        <a:bodyPr/>
        <a:lstStyle/>
        <a:p>
          <a:endParaRPr lang="ru-RU"/>
        </a:p>
      </dgm:t>
    </dgm:pt>
    <dgm:pt modelId="{EBF984AD-AACE-482D-ABA2-E91C67852AA6}">
      <dgm:prSet/>
      <dgm:spPr/>
      <dgm:t>
        <a:bodyPr/>
        <a:lstStyle/>
        <a:p>
          <a:pPr rtl="0"/>
          <a:r>
            <a:rPr lang="ru-RU" dirty="0" smtClean="0"/>
            <a:t>По содержанию – музыкальные, математические, социализирующие, логические и т.д.</a:t>
          </a:r>
          <a:endParaRPr lang="ru-RU" dirty="0"/>
        </a:p>
      </dgm:t>
    </dgm:pt>
    <dgm:pt modelId="{B1B58F26-3210-4874-B6B0-47BEF4D9117A}" type="parTrans" cxnId="{A372224E-CC91-4E36-9B58-8CA3F57E2929}">
      <dgm:prSet/>
      <dgm:spPr/>
      <dgm:t>
        <a:bodyPr/>
        <a:lstStyle/>
        <a:p>
          <a:endParaRPr lang="ru-RU"/>
        </a:p>
      </dgm:t>
    </dgm:pt>
    <dgm:pt modelId="{3F95A51B-0F0A-4882-A892-AF4FDEC7BD3D}" type="sibTrans" cxnId="{A372224E-CC91-4E36-9B58-8CA3F57E2929}">
      <dgm:prSet/>
      <dgm:spPr/>
      <dgm:t>
        <a:bodyPr/>
        <a:lstStyle/>
        <a:p>
          <a:endParaRPr lang="ru-RU"/>
        </a:p>
      </dgm:t>
    </dgm:pt>
    <dgm:pt modelId="{807EC0C0-4203-4A0D-946E-80E1AA302988}">
      <dgm:prSet/>
      <dgm:spPr/>
      <dgm:t>
        <a:bodyPr/>
        <a:lstStyle/>
        <a:p>
          <a:pPr rtl="0"/>
          <a:r>
            <a:rPr lang="ru-RU" dirty="0" smtClean="0"/>
            <a:t>По игровому оборудованию – настольные, компьютерные, театрализованные, сюжетно-ролевые, режиссёрские и т.д.</a:t>
          </a:r>
          <a:endParaRPr lang="ru-RU" dirty="0"/>
        </a:p>
      </dgm:t>
    </dgm:pt>
    <dgm:pt modelId="{147A16AC-695B-477E-B5E0-7828ACFCF8AE}" type="parTrans" cxnId="{B2536139-F68C-4733-9502-A42371ACA78A}">
      <dgm:prSet/>
      <dgm:spPr/>
      <dgm:t>
        <a:bodyPr/>
        <a:lstStyle/>
        <a:p>
          <a:endParaRPr lang="ru-RU"/>
        </a:p>
      </dgm:t>
    </dgm:pt>
    <dgm:pt modelId="{19C0910D-FC0B-4A88-9EB7-9CC421343788}" type="sibTrans" cxnId="{B2536139-F68C-4733-9502-A42371ACA78A}">
      <dgm:prSet/>
      <dgm:spPr/>
      <dgm:t>
        <a:bodyPr/>
        <a:lstStyle/>
        <a:p>
          <a:endParaRPr lang="ru-RU"/>
        </a:p>
      </dgm:t>
    </dgm:pt>
    <dgm:pt modelId="{82B5D2D1-DCE1-4C05-8FA8-74D40D28DE18}" type="pres">
      <dgm:prSet presAssocID="{449EC1F9-01FB-43D4-B5B0-57A65E0D724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8A010D0-3A31-422E-B16F-C7475E373175}" type="pres">
      <dgm:prSet presAssocID="{3DE05B91-2F86-44EA-B9BC-0C9DCB37AB28}" presName="parentText" presStyleLbl="node1" presStyleIdx="0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CB06310-EE6C-48E6-AA5E-2B04C435265F}" type="pres">
      <dgm:prSet presAssocID="{BF561BAB-3119-4621-9299-2EFFBD7372A0}" presName="spacer" presStyleCnt="0"/>
      <dgm:spPr/>
    </dgm:pt>
    <dgm:pt modelId="{36B265D8-9F2D-48AF-A1D8-A1A1EC7A8908}" type="pres">
      <dgm:prSet presAssocID="{B8B3FB20-9A53-44CE-B4DE-C768D1B80233}" presName="parentText" presStyleLbl="node1" presStyleIdx="1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65C040-78A1-48E8-9597-C5CAA46D323C}" type="pres">
      <dgm:prSet presAssocID="{C5E9DA1D-CC8F-4A9D-A856-A6856EB02C4B}" presName="spacer" presStyleCnt="0"/>
      <dgm:spPr/>
    </dgm:pt>
    <dgm:pt modelId="{E18FF343-FB9B-4CE1-8530-95DA8B980D99}" type="pres">
      <dgm:prSet presAssocID="{7D9C0394-6126-4A8E-AD4F-20BE31C227B9}" presName="parentText" presStyleLbl="node1" presStyleIdx="2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4382B4F-4FE8-4564-897B-583CF38FCB0A}" type="pres">
      <dgm:prSet presAssocID="{4DFF19B5-7A27-4DAB-9A5A-C10312161AE1}" presName="spacer" presStyleCnt="0"/>
      <dgm:spPr/>
    </dgm:pt>
    <dgm:pt modelId="{88A2C7E2-2CCF-4F38-8DDD-6F93998D7D1A}" type="pres">
      <dgm:prSet presAssocID="{EBF984AD-AACE-482D-ABA2-E91C67852AA6}" presName="parentText" presStyleLbl="node1" presStyleIdx="3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76E668-109C-4A44-80AA-C7F558B888F0}" type="pres">
      <dgm:prSet presAssocID="{3F95A51B-0F0A-4882-A892-AF4FDEC7BD3D}" presName="spacer" presStyleCnt="0"/>
      <dgm:spPr/>
    </dgm:pt>
    <dgm:pt modelId="{BB2AC5FD-3BBE-41F6-B263-79F4F3AD578D}" type="pres">
      <dgm:prSet presAssocID="{807EC0C0-4203-4A0D-946E-80E1AA302988}" presName="parentText" presStyleLbl="node1" presStyleIdx="4" presStyleCnt="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9F31613-0418-409F-9E71-215C30176BF1}" srcId="{449EC1F9-01FB-43D4-B5B0-57A65E0D724D}" destId="{7D9C0394-6126-4A8E-AD4F-20BE31C227B9}" srcOrd="2" destOrd="0" parTransId="{A9025CC4-CEF7-4E0A-9F40-AB3A9528C123}" sibTransId="{4DFF19B5-7A27-4DAB-9A5A-C10312161AE1}"/>
    <dgm:cxn modelId="{6B3B3F8E-D19C-464E-BD11-0C28BE324A58}" type="presOf" srcId="{7D9C0394-6126-4A8E-AD4F-20BE31C227B9}" destId="{E18FF343-FB9B-4CE1-8530-95DA8B980D99}" srcOrd="0" destOrd="0" presId="urn:microsoft.com/office/officeart/2005/8/layout/vList2"/>
    <dgm:cxn modelId="{FB27CC69-339D-49C3-B4C0-96AE151E44AA}" type="presOf" srcId="{3DE05B91-2F86-44EA-B9BC-0C9DCB37AB28}" destId="{F8A010D0-3A31-422E-B16F-C7475E373175}" srcOrd="0" destOrd="0" presId="urn:microsoft.com/office/officeart/2005/8/layout/vList2"/>
    <dgm:cxn modelId="{A6F75E67-01B9-4D7D-91B1-48D79C6DE21C}" type="presOf" srcId="{449EC1F9-01FB-43D4-B5B0-57A65E0D724D}" destId="{82B5D2D1-DCE1-4C05-8FA8-74D40D28DE18}" srcOrd="0" destOrd="0" presId="urn:microsoft.com/office/officeart/2005/8/layout/vList2"/>
    <dgm:cxn modelId="{E194690F-7427-4C96-9933-908CFAEF9876}" srcId="{449EC1F9-01FB-43D4-B5B0-57A65E0D724D}" destId="{B8B3FB20-9A53-44CE-B4DE-C768D1B80233}" srcOrd="1" destOrd="0" parTransId="{C5AD4B09-9134-4A63-B4A6-B2DE7320A604}" sibTransId="{C5E9DA1D-CC8F-4A9D-A856-A6856EB02C4B}"/>
    <dgm:cxn modelId="{FAAF6F19-B9A9-40EA-A3E4-E5771E861D47}" type="presOf" srcId="{807EC0C0-4203-4A0D-946E-80E1AA302988}" destId="{BB2AC5FD-3BBE-41F6-B263-79F4F3AD578D}" srcOrd="0" destOrd="0" presId="urn:microsoft.com/office/officeart/2005/8/layout/vList2"/>
    <dgm:cxn modelId="{B2536139-F68C-4733-9502-A42371ACA78A}" srcId="{449EC1F9-01FB-43D4-B5B0-57A65E0D724D}" destId="{807EC0C0-4203-4A0D-946E-80E1AA302988}" srcOrd="4" destOrd="0" parTransId="{147A16AC-695B-477E-B5E0-7828ACFCF8AE}" sibTransId="{19C0910D-FC0B-4A88-9EB7-9CC421343788}"/>
    <dgm:cxn modelId="{CBD23E17-B179-4B86-AC7A-F3F40C7091BD}" type="presOf" srcId="{B8B3FB20-9A53-44CE-B4DE-C768D1B80233}" destId="{36B265D8-9F2D-48AF-A1D8-A1A1EC7A8908}" srcOrd="0" destOrd="0" presId="urn:microsoft.com/office/officeart/2005/8/layout/vList2"/>
    <dgm:cxn modelId="{93DCE3BF-0BEB-412F-8252-5B32F87FC55F}" srcId="{449EC1F9-01FB-43D4-B5B0-57A65E0D724D}" destId="{3DE05B91-2F86-44EA-B9BC-0C9DCB37AB28}" srcOrd="0" destOrd="0" parTransId="{BA07B3F7-6E29-4C0D-906A-F87440CD5661}" sibTransId="{BF561BAB-3119-4621-9299-2EFFBD7372A0}"/>
    <dgm:cxn modelId="{91EA1F15-A9FE-43D4-9383-A4D2DF2286D8}" type="presOf" srcId="{EBF984AD-AACE-482D-ABA2-E91C67852AA6}" destId="{88A2C7E2-2CCF-4F38-8DDD-6F93998D7D1A}" srcOrd="0" destOrd="0" presId="urn:microsoft.com/office/officeart/2005/8/layout/vList2"/>
    <dgm:cxn modelId="{A372224E-CC91-4E36-9B58-8CA3F57E2929}" srcId="{449EC1F9-01FB-43D4-B5B0-57A65E0D724D}" destId="{EBF984AD-AACE-482D-ABA2-E91C67852AA6}" srcOrd="3" destOrd="0" parTransId="{B1B58F26-3210-4874-B6B0-47BEF4D9117A}" sibTransId="{3F95A51B-0F0A-4882-A892-AF4FDEC7BD3D}"/>
    <dgm:cxn modelId="{C69257ED-DF36-4F81-8378-A20CD1A06264}" type="presParOf" srcId="{82B5D2D1-DCE1-4C05-8FA8-74D40D28DE18}" destId="{F8A010D0-3A31-422E-B16F-C7475E373175}" srcOrd="0" destOrd="0" presId="urn:microsoft.com/office/officeart/2005/8/layout/vList2"/>
    <dgm:cxn modelId="{63807586-075A-44CC-8CBB-E0A0FFADB6F4}" type="presParOf" srcId="{82B5D2D1-DCE1-4C05-8FA8-74D40D28DE18}" destId="{5CB06310-EE6C-48E6-AA5E-2B04C435265F}" srcOrd="1" destOrd="0" presId="urn:microsoft.com/office/officeart/2005/8/layout/vList2"/>
    <dgm:cxn modelId="{CA20BD78-5F44-4262-8687-6A113767692D}" type="presParOf" srcId="{82B5D2D1-DCE1-4C05-8FA8-74D40D28DE18}" destId="{36B265D8-9F2D-48AF-A1D8-A1A1EC7A8908}" srcOrd="2" destOrd="0" presId="urn:microsoft.com/office/officeart/2005/8/layout/vList2"/>
    <dgm:cxn modelId="{53FDD480-5A07-4854-82DF-9CEF89F31B4B}" type="presParOf" srcId="{82B5D2D1-DCE1-4C05-8FA8-74D40D28DE18}" destId="{5D65C040-78A1-48E8-9597-C5CAA46D323C}" srcOrd="3" destOrd="0" presId="urn:microsoft.com/office/officeart/2005/8/layout/vList2"/>
    <dgm:cxn modelId="{BD1B9A3A-EC73-460B-8158-B1A982518CFD}" type="presParOf" srcId="{82B5D2D1-DCE1-4C05-8FA8-74D40D28DE18}" destId="{E18FF343-FB9B-4CE1-8530-95DA8B980D99}" srcOrd="4" destOrd="0" presId="urn:microsoft.com/office/officeart/2005/8/layout/vList2"/>
    <dgm:cxn modelId="{1DE81F49-3B3C-4151-9D63-261C4F0793F0}" type="presParOf" srcId="{82B5D2D1-DCE1-4C05-8FA8-74D40D28DE18}" destId="{C4382B4F-4FE8-4564-897B-583CF38FCB0A}" srcOrd="5" destOrd="0" presId="urn:microsoft.com/office/officeart/2005/8/layout/vList2"/>
    <dgm:cxn modelId="{F57AFC01-3FF6-4254-93A3-FB9D255DF850}" type="presParOf" srcId="{82B5D2D1-DCE1-4C05-8FA8-74D40D28DE18}" destId="{88A2C7E2-2CCF-4F38-8DDD-6F93998D7D1A}" srcOrd="6" destOrd="0" presId="urn:microsoft.com/office/officeart/2005/8/layout/vList2"/>
    <dgm:cxn modelId="{34BC3CA1-A2A5-4512-8467-E3CEA86D796B}" type="presParOf" srcId="{82B5D2D1-DCE1-4C05-8FA8-74D40D28DE18}" destId="{5976E668-109C-4A44-80AA-C7F558B888F0}" srcOrd="7" destOrd="0" presId="urn:microsoft.com/office/officeart/2005/8/layout/vList2"/>
    <dgm:cxn modelId="{1006FB53-3AFD-457E-8379-9F7114EB7B9A}" type="presParOf" srcId="{82B5D2D1-DCE1-4C05-8FA8-74D40D28DE18}" destId="{BB2AC5FD-3BBE-41F6-B263-79F4F3AD578D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996DC85-26AF-4B3F-B558-C0F32CCDEB0D}">
      <dsp:nvSpPr>
        <dsp:cNvPr id="0" name=""/>
        <dsp:cNvSpPr/>
      </dsp:nvSpPr>
      <dsp:spPr>
        <a:xfrm>
          <a:off x="0" y="0"/>
          <a:ext cx="10708104" cy="79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- отбор, разработка, подготовка игр</a:t>
          </a:r>
          <a:endParaRPr lang="ru-RU" sz="3400" kern="1200" dirty="0"/>
        </a:p>
      </dsp:txBody>
      <dsp:txXfrm>
        <a:off x="0" y="0"/>
        <a:ext cx="10708104" cy="795600"/>
      </dsp:txXfrm>
    </dsp:sp>
    <dsp:sp modelId="{FF29E68A-9674-4F9E-9B25-44D34A893623}">
      <dsp:nvSpPr>
        <dsp:cNvPr id="0" name=""/>
        <dsp:cNvSpPr/>
      </dsp:nvSpPr>
      <dsp:spPr>
        <a:xfrm>
          <a:off x="0" y="1073397"/>
          <a:ext cx="10708104" cy="79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- включение детей в игровую деятельность</a:t>
          </a:r>
          <a:endParaRPr lang="ru-RU" sz="3400" kern="1200" dirty="0"/>
        </a:p>
      </dsp:txBody>
      <dsp:txXfrm>
        <a:off x="0" y="1073397"/>
        <a:ext cx="10708104" cy="795600"/>
      </dsp:txXfrm>
    </dsp:sp>
    <dsp:sp modelId="{3D7D0356-02D2-4AE2-9FCE-A6C078197677}">
      <dsp:nvSpPr>
        <dsp:cNvPr id="0" name=""/>
        <dsp:cNvSpPr/>
      </dsp:nvSpPr>
      <dsp:spPr>
        <a:xfrm>
          <a:off x="0" y="1966917"/>
          <a:ext cx="10708104" cy="79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- осуществление самой игры</a:t>
          </a:r>
          <a:endParaRPr lang="ru-RU" sz="3400" kern="1200" dirty="0"/>
        </a:p>
      </dsp:txBody>
      <dsp:txXfrm>
        <a:off x="0" y="1966917"/>
        <a:ext cx="10708104" cy="795600"/>
      </dsp:txXfrm>
    </dsp:sp>
    <dsp:sp modelId="{38EFE579-9055-4614-9E00-8221311A07EF}">
      <dsp:nvSpPr>
        <dsp:cNvPr id="0" name=""/>
        <dsp:cNvSpPr/>
      </dsp:nvSpPr>
      <dsp:spPr>
        <a:xfrm>
          <a:off x="0" y="2860437"/>
          <a:ext cx="10708104" cy="79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- подведение итогов, результатов игровой деятельности</a:t>
          </a:r>
          <a:endParaRPr lang="ru-RU" sz="3400" kern="1200" dirty="0"/>
        </a:p>
      </dsp:txBody>
      <dsp:txXfrm>
        <a:off x="0" y="2860437"/>
        <a:ext cx="10708104" cy="79560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74A2CBD-AA8F-40B6-867B-A20181162745}">
      <dsp:nvSpPr>
        <dsp:cNvPr id="0" name=""/>
        <dsp:cNvSpPr/>
      </dsp:nvSpPr>
      <dsp:spPr>
        <a:xfrm>
          <a:off x="0" y="673775"/>
          <a:ext cx="8887904" cy="1130353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Реализация педагогической игры осуществляется в следующей последовательности – дидактическая цель,    правила  игры; учебный материал  -средства игры;   игровой результат.</a:t>
          </a:r>
          <a:endParaRPr lang="ru-RU" sz="2100" kern="1200" dirty="0"/>
        </a:p>
      </dsp:txBody>
      <dsp:txXfrm>
        <a:off x="0" y="673775"/>
        <a:ext cx="8887904" cy="1130353"/>
      </dsp:txXfrm>
    </dsp:sp>
    <dsp:sp modelId="{5B7691C9-3466-43D7-9A1B-D5966BC49261}">
      <dsp:nvSpPr>
        <dsp:cNvPr id="0" name=""/>
        <dsp:cNvSpPr/>
      </dsp:nvSpPr>
      <dsp:spPr>
        <a:xfrm>
          <a:off x="0" y="1944819"/>
          <a:ext cx="8887904" cy="12635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Образовательный  процесс  объединён  общим содержанием, сюжетом, персонажем</a:t>
          </a:r>
          <a:endParaRPr lang="ru-RU" sz="2100" kern="1200" dirty="0"/>
        </a:p>
      </dsp:txBody>
      <dsp:txXfrm>
        <a:off x="0" y="1944819"/>
        <a:ext cx="8887904" cy="1263599"/>
      </dsp:txXfrm>
    </dsp:sp>
    <dsp:sp modelId="{6857A3CF-1F0A-46B1-A816-0F7C01A9279E}">
      <dsp:nvSpPr>
        <dsp:cNvPr id="0" name=""/>
        <dsp:cNvSpPr/>
      </dsp:nvSpPr>
      <dsp:spPr>
        <a:xfrm>
          <a:off x="0" y="3325670"/>
          <a:ext cx="8887904" cy="126359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100" kern="1200" dirty="0" smtClean="0"/>
            <a:t>Игровой материал активизирует образовательный процесс , повышает эффективность освоения учебного материала</a:t>
          </a:r>
          <a:endParaRPr lang="ru-RU" sz="2100" kern="1200" dirty="0"/>
        </a:p>
      </dsp:txBody>
      <dsp:txXfrm>
        <a:off x="0" y="3325670"/>
        <a:ext cx="8887904" cy="1263599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74B3B52-1B6C-44B6-8DB5-0329D6B84B41}">
      <dsp:nvSpPr>
        <dsp:cNvPr id="0" name=""/>
        <dsp:cNvSpPr/>
      </dsp:nvSpPr>
      <dsp:spPr>
        <a:xfrm>
          <a:off x="0" y="27867"/>
          <a:ext cx="11840307" cy="7528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Технологическая схема – описание технологического процесса с разделением на логически взаимосвязанные функциональные элементы</a:t>
          </a:r>
          <a:endParaRPr lang="ru-RU" sz="2000" kern="1200" dirty="0"/>
        </a:p>
      </dsp:txBody>
      <dsp:txXfrm>
        <a:off x="0" y="27867"/>
        <a:ext cx="11840307" cy="752895"/>
      </dsp:txXfrm>
    </dsp:sp>
    <dsp:sp modelId="{71C040D3-FCE4-4054-8416-41CBB2F12454}">
      <dsp:nvSpPr>
        <dsp:cNvPr id="0" name=""/>
        <dsp:cNvSpPr/>
      </dsp:nvSpPr>
      <dsp:spPr>
        <a:xfrm>
          <a:off x="0" y="893083"/>
          <a:ext cx="11840307" cy="7528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Научная база – опора на определённую научную концепцию достижения образовательных целей</a:t>
          </a:r>
          <a:endParaRPr lang="ru-RU" sz="2000" kern="1200" dirty="0"/>
        </a:p>
      </dsp:txBody>
      <dsp:txXfrm>
        <a:off x="0" y="893083"/>
        <a:ext cx="11840307" cy="752895"/>
      </dsp:txXfrm>
    </dsp:sp>
    <dsp:sp modelId="{2D336C46-8E67-4D40-AE85-0DDF5BA8A263}">
      <dsp:nvSpPr>
        <dsp:cNvPr id="0" name=""/>
        <dsp:cNvSpPr/>
      </dsp:nvSpPr>
      <dsp:spPr>
        <a:xfrm>
          <a:off x="0" y="1715881"/>
          <a:ext cx="11840307" cy="7528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Системность – технология должна обладать логикой, взаимосвязью всех частей, целостностью</a:t>
          </a:r>
          <a:endParaRPr lang="ru-RU" sz="2000" kern="1200" dirty="0"/>
        </a:p>
      </dsp:txBody>
      <dsp:txXfrm>
        <a:off x="0" y="1715881"/>
        <a:ext cx="11840307" cy="752895"/>
      </dsp:txXfrm>
    </dsp:sp>
    <dsp:sp modelId="{6581B54D-0D5D-478F-883B-DAA8A9015D99}">
      <dsp:nvSpPr>
        <dsp:cNvPr id="0" name=""/>
        <dsp:cNvSpPr/>
      </dsp:nvSpPr>
      <dsp:spPr>
        <a:xfrm>
          <a:off x="0" y="2623513"/>
          <a:ext cx="11840307" cy="7528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Управляемость – предполагается возможность целеполагания, планирования процесса обучения, поэтапной диагностики, варьирование средств и методов с целью коррекции результатов</a:t>
          </a:r>
          <a:endParaRPr lang="ru-RU" sz="2000" kern="1200" dirty="0"/>
        </a:p>
      </dsp:txBody>
      <dsp:txXfrm>
        <a:off x="0" y="2623513"/>
        <a:ext cx="11840307" cy="752895"/>
      </dsp:txXfrm>
    </dsp:sp>
    <dsp:sp modelId="{7F9D770C-26DE-4CBC-BEE9-42E2783AB131}">
      <dsp:nvSpPr>
        <dsp:cNvPr id="0" name=""/>
        <dsp:cNvSpPr/>
      </dsp:nvSpPr>
      <dsp:spPr>
        <a:xfrm>
          <a:off x="0" y="3488728"/>
          <a:ext cx="11840307" cy="7528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r>
            <a:rPr lang="ru-RU" sz="2000" kern="1200" dirty="0" smtClean="0"/>
            <a:t>Эффективность – должна гарантировать достижение определённого стандарта обучения. </a:t>
          </a:r>
          <a:endParaRPr lang="ru-RU" sz="2000" kern="1200" dirty="0"/>
        </a:p>
      </dsp:txBody>
      <dsp:txXfrm>
        <a:off x="0" y="3488728"/>
        <a:ext cx="11840307" cy="752895"/>
      </dsp:txXfrm>
    </dsp:sp>
    <dsp:sp modelId="{5E2ACF81-A199-4AAD-A510-DC2EAA2CA14C}">
      <dsp:nvSpPr>
        <dsp:cNvPr id="0" name=""/>
        <dsp:cNvSpPr/>
      </dsp:nvSpPr>
      <dsp:spPr>
        <a:xfrm>
          <a:off x="0" y="4381811"/>
          <a:ext cx="11840307" cy="7528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Воспроизводимость – применение в других образовательных учреждениях</a:t>
          </a:r>
          <a:endParaRPr lang="ru-RU" sz="2000" kern="1200" dirty="0"/>
        </a:p>
      </dsp:txBody>
      <dsp:txXfrm>
        <a:off x="0" y="4381811"/>
        <a:ext cx="11840307" cy="752895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210E171-B572-41D5-8BF9-8D7960C114D7}">
      <dsp:nvSpPr>
        <dsp:cNvPr id="0" name=""/>
        <dsp:cNvSpPr/>
      </dsp:nvSpPr>
      <dsp:spPr>
        <a:xfrm>
          <a:off x="0" y="349284"/>
          <a:ext cx="10234246" cy="13127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Владение  воспитателем методикой игровой деятельности</a:t>
          </a:r>
          <a:endParaRPr lang="ru-RU" sz="3400" kern="1200" dirty="0"/>
        </a:p>
      </dsp:txBody>
      <dsp:txXfrm>
        <a:off x="0" y="349284"/>
        <a:ext cx="10234246" cy="1312740"/>
      </dsp:txXfrm>
    </dsp:sp>
    <dsp:sp modelId="{740D75A1-D462-4564-871A-1C942EBDA5EB}">
      <dsp:nvSpPr>
        <dsp:cNvPr id="0" name=""/>
        <dsp:cNvSpPr/>
      </dsp:nvSpPr>
      <dsp:spPr>
        <a:xfrm>
          <a:off x="0" y="1894596"/>
          <a:ext cx="10234246" cy="13127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Профессиональное мастерство педагога при организации и руководства различными видами игр</a:t>
          </a:r>
          <a:endParaRPr lang="ru-RU" sz="3400" kern="1200" dirty="0"/>
        </a:p>
      </dsp:txBody>
      <dsp:txXfrm>
        <a:off x="0" y="1894596"/>
        <a:ext cx="10234246" cy="1312740"/>
      </dsp:txXfrm>
    </dsp:sp>
    <dsp:sp modelId="{6D6C33E9-8BC0-4D25-986B-7B5ACAC4A77F}">
      <dsp:nvSpPr>
        <dsp:cNvPr id="0" name=""/>
        <dsp:cNvSpPr/>
      </dsp:nvSpPr>
      <dsp:spPr>
        <a:xfrm>
          <a:off x="0" y="3425569"/>
          <a:ext cx="10234246" cy="131274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29540" tIns="129540" rIns="129540" bIns="129540" numCol="1" spcCol="1270" anchor="ctr" anchorCtr="0">
          <a:noAutofit/>
        </a:bodyPr>
        <a:lstStyle/>
        <a:p>
          <a:pPr lvl="0" algn="l" defTabSz="15113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400" kern="1200" dirty="0" smtClean="0"/>
            <a:t>Учёт возрастных и индивидуальных возможностей детей</a:t>
          </a:r>
          <a:endParaRPr lang="ru-RU" sz="3400" kern="1200" dirty="0"/>
        </a:p>
      </dsp:txBody>
      <dsp:txXfrm>
        <a:off x="0" y="3425569"/>
        <a:ext cx="10234246" cy="131274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E011094-CAD8-4730-9D8E-FE77945F4ADC}">
      <dsp:nvSpPr>
        <dsp:cNvPr id="0" name=""/>
        <dsp:cNvSpPr/>
      </dsp:nvSpPr>
      <dsp:spPr>
        <a:xfrm>
          <a:off x="0" y="398243"/>
          <a:ext cx="9671538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Для освоения темы или содержания изучаемого материала</a:t>
          </a:r>
          <a:endParaRPr lang="ru-RU" sz="2800" kern="1200" dirty="0"/>
        </a:p>
      </dsp:txBody>
      <dsp:txXfrm>
        <a:off x="0" y="398243"/>
        <a:ext cx="9671538" cy="1216800"/>
      </dsp:txXfrm>
    </dsp:sp>
    <dsp:sp modelId="{70E4072F-776F-4E2A-A635-747233D8D15F}">
      <dsp:nvSpPr>
        <dsp:cNvPr id="0" name=""/>
        <dsp:cNvSpPr/>
      </dsp:nvSpPr>
      <dsp:spPr>
        <a:xfrm>
          <a:off x="0" y="2094080"/>
          <a:ext cx="9671538" cy="12168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l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/>
            <a:t>В качестве занятия или его части (введения, объяснения, закрепления, упражнения, контроля)</a:t>
          </a:r>
          <a:endParaRPr lang="ru-RU" sz="2800" kern="1200" dirty="0"/>
        </a:p>
      </dsp:txBody>
      <dsp:txXfrm>
        <a:off x="0" y="2094080"/>
        <a:ext cx="9671538" cy="121680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DD8CD492-21AB-4F67-96DF-E0A505818EF5}">
      <dsp:nvSpPr>
        <dsp:cNvPr id="0" name=""/>
        <dsp:cNvSpPr/>
      </dsp:nvSpPr>
      <dsp:spPr>
        <a:xfrm>
          <a:off x="0" y="6333"/>
          <a:ext cx="11249003" cy="7528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выбор игры – зависит от воспитательных задач, но должен выступать средством удовлетворения интересов и потребностей </a:t>
          </a:r>
          <a:endParaRPr lang="ru-RU" sz="2000" kern="1200" dirty="0"/>
        </a:p>
      </dsp:txBody>
      <dsp:txXfrm>
        <a:off x="0" y="6333"/>
        <a:ext cx="11249003" cy="752895"/>
      </dsp:txXfrm>
    </dsp:sp>
    <dsp:sp modelId="{E26CFFBD-CA61-409E-BB00-A6C8B8D59F2E}">
      <dsp:nvSpPr>
        <dsp:cNvPr id="0" name=""/>
        <dsp:cNvSpPr/>
      </dsp:nvSpPr>
      <dsp:spPr>
        <a:xfrm>
          <a:off x="0" y="870913"/>
          <a:ext cx="11249003" cy="7528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r>
            <a:rPr lang="ru-RU" sz="2000" kern="1200" dirty="0" smtClean="0"/>
            <a:t>предложение игры – создаётся игровая проблема</a:t>
          </a:r>
          <a:endParaRPr lang="ru-RU" sz="2000" kern="1200" dirty="0"/>
        </a:p>
      </dsp:txBody>
      <dsp:txXfrm>
        <a:off x="0" y="870913"/>
        <a:ext cx="11249003" cy="752895"/>
      </dsp:txXfrm>
    </dsp:sp>
    <dsp:sp modelId="{62F58C45-3A98-44E5-952F-252D00A6F840}">
      <dsp:nvSpPr>
        <dsp:cNvPr id="0" name=""/>
        <dsp:cNvSpPr/>
      </dsp:nvSpPr>
      <dsp:spPr>
        <a:xfrm>
          <a:off x="0" y="1760728"/>
          <a:ext cx="11249003" cy="7528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r>
            <a:rPr lang="ru-RU" sz="2000" kern="1200" dirty="0" smtClean="0"/>
            <a:t>объяснение игры – кратко, чётко</a:t>
          </a:r>
          <a:endParaRPr lang="ru-RU" sz="2000" kern="1200" dirty="0"/>
        </a:p>
      </dsp:txBody>
      <dsp:txXfrm>
        <a:off x="0" y="1760728"/>
        <a:ext cx="11249003" cy="752895"/>
      </dsp:txXfrm>
    </dsp:sp>
    <dsp:sp modelId="{0CBBB4DD-DE30-46C0-A917-FA8DC8FF2E8D}">
      <dsp:nvSpPr>
        <dsp:cNvPr id="0" name=""/>
        <dsp:cNvSpPr/>
      </dsp:nvSpPr>
      <dsp:spPr>
        <a:xfrm>
          <a:off x="0" y="2601978"/>
          <a:ext cx="11249003" cy="7528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игровое оборудование – должно максимально соответствовать содержанию игры </a:t>
          </a:r>
          <a:endParaRPr lang="ru-RU" sz="2000" kern="1200" dirty="0"/>
        </a:p>
      </dsp:txBody>
      <dsp:txXfrm>
        <a:off x="0" y="2601978"/>
        <a:ext cx="11249003" cy="752895"/>
      </dsp:txXfrm>
    </dsp:sp>
    <dsp:sp modelId="{323ADCB5-C019-48F4-BBAB-3A47155413BA}">
      <dsp:nvSpPr>
        <dsp:cNvPr id="0" name=""/>
        <dsp:cNvSpPr/>
      </dsp:nvSpPr>
      <dsp:spPr>
        <a:xfrm>
          <a:off x="0" y="3450547"/>
          <a:ext cx="11249003" cy="7528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</a:t>
          </a:r>
          <a:r>
            <a:rPr lang="ru-RU" sz="2000" kern="1200" dirty="0" smtClean="0"/>
            <a:t>организация игрового коллектива –  каждый ребёнок может проявить свою активность и организаторские умения</a:t>
          </a:r>
          <a:endParaRPr lang="ru-RU" sz="2000" kern="1200" dirty="0"/>
        </a:p>
      </dsp:txBody>
      <dsp:txXfrm>
        <a:off x="0" y="3450547"/>
        <a:ext cx="11249003" cy="752895"/>
      </dsp:txXfrm>
    </dsp:sp>
    <dsp:sp modelId="{59957473-E304-4A15-830B-CECB77E34C21}">
      <dsp:nvSpPr>
        <dsp:cNvPr id="0" name=""/>
        <dsp:cNvSpPr/>
      </dsp:nvSpPr>
      <dsp:spPr>
        <a:xfrm>
          <a:off x="0" y="4332408"/>
          <a:ext cx="11249003" cy="7528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kern="1200" dirty="0" smtClean="0"/>
            <a:t>  </a:t>
          </a:r>
          <a:r>
            <a:rPr lang="ru-RU" sz="2000" kern="1200" dirty="0" smtClean="0"/>
            <a:t>развитие игровой ситуации –   поддержание игровой атмосферы; взаимосвязь игровой и неигровой деятельности</a:t>
          </a:r>
          <a:endParaRPr lang="ru-RU" sz="2000" kern="1200" dirty="0"/>
        </a:p>
      </dsp:txBody>
      <dsp:txXfrm>
        <a:off x="0" y="4332408"/>
        <a:ext cx="11249003" cy="752895"/>
      </dsp:txXfrm>
    </dsp:sp>
    <dsp:sp modelId="{9683DFF7-8F27-4C1C-A6A8-068B56D83DB4}">
      <dsp:nvSpPr>
        <dsp:cNvPr id="0" name=""/>
        <dsp:cNvSpPr/>
      </dsp:nvSpPr>
      <dsp:spPr>
        <a:xfrm>
          <a:off x="0" y="5197623"/>
          <a:ext cx="11249003" cy="7528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/>
            <a:t> окончание игры – анализ результатов нацелен на практическое применение в реальной жизни</a:t>
          </a:r>
          <a:endParaRPr lang="ru-RU" sz="2000" kern="1200" dirty="0"/>
        </a:p>
      </dsp:txBody>
      <dsp:txXfrm>
        <a:off x="0" y="5197623"/>
        <a:ext cx="11249003" cy="752895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8A010D0-3A31-422E-B16F-C7475E373175}">
      <dsp:nvSpPr>
        <dsp:cNvPr id="0" name=""/>
        <dsp:cNvSpPr/>
      </dsp:nvSpPr>
      <dsp:spPr>
        <a:xfrm>
          <a:off x="0" y="12575"/>
          <a:ext cx="10304585" cy="8880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По виду деятельности – двигательные, интеллектуальные, психологические  и т.д.</a:t>
          </a:r>
          <a:endParaRPr lang="ru-RU" sz="2300" kern="1200" dirty="0"/>
        </a:p>
      </dsp:txBody>
      <dsp:txXfrm>
        <a:off x="0" y="12575"/>
        <a:ext cx="10304585" cy="888030"/>
      </dsp:txXfrm>
    </dsp:sp>
    <dsp:sp modelId="{36B265D8-9F2D-48AF-A1D8-A1A1EC7A8908}">
      <dsp:nvSpPr>
        <dsp:cNvPr id="0" name=""/>
        <dsp:cNvSpPr/>
      </dsp:nvSpPr>
      <dsp:spPr>
        <a:xfrm>
          <a:off x="0" y="966845"/>
          <a:ext cx="10304585" cy="8880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По характеру педагогического процесса – обучающие, познавательные, воспитательные, развивающие</a:t>
          </a:r>
          <a:endParaRPr lang="ru-RU" sz="2300" kern="1200" dirty="0"/>
        </a:p>
      </dsp:txBody>
      <dsp:txXfrm>
        <a:off x="0" y="966845"/>
        <a:ext cx="10304585" cy="888030"/>
      </dsp:txXfrm>
    </dsp:sp>
    <dsp:sp modelId="{E18FF343-FB9B-4CE1-8530-95DA8B980D99}">
      <dsp:nvSpPr>
        <dsp:cNvPr id="0" name=""/>
        <dsp:cNvSpPr/>
      </dsp:nvSpPr>
      <dsp:spPr>
        <a:xfrm>
          <a:off x="0" y="1921115"/>
          <a:ext cx="10304585" cy="8880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По характеру игровой методики – игры с правилами; игры с правилами, устанавливаемыми по ходу игры </a:t>
          </a:r>
          <a:endParaRPr lang="ru-RU" sz="2300" kern="1200" dirty="0"/>
        </a:p>
      </dsp:txBody>
      <dsp:txXfrm>
        <a:off x="0" y="1921115"/>
        <a:ext cx="10304585" cy="888030"/>
      </dsp:txXfrm>
    </dsp:sp>
    <dsp:sp modelId="{88A2C7E2-2CCF-4F38-8DDD-6F93998D7D1A}">
      <dsp:nvSpPr>
        <dsp:cNvPr id="0" name=""/>
        <dsp:cNvSpPr/>
      </dsp:nvSpPr>
      <dsp:spPr>
        <a:xfrm>
          <a:off x="0" y="2875385"/>
          <a:ext cx="10304585" cy="8880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По содержанию – музыкальные, математические, социализирующие, логические и т.д.</a:t>
          </a:r>
          <a:endParaRPr lang="ru-RU" sz="2300" kern="1200" dirty="0"/>
        </a:p>
      </dsp:txBody>
      <dsp:txXfrm>
        <a:off x="0" y="2875385"/>
        <a:ext cx="10304585" cy="888030"/>
      </dsp:txXfrm>
    </dsp:sp>
    <dsp:sp modelId="{BB2AC5FD-3BBE-41F6-B263-79F4F3AD578D}">
      <dsp:nvSpPr>
        <dsp:cNvPr id="0" name=""/>
        <dsp:cNvSpPr/>
      </dsp:nvSpPr>
      <dsp:spPr>
        <a:xfrm>
          <a:off x="0" y="3829656"/>
          <a:ext cx="10304585" cy="8880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l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300" kern="1200" dirty="0" smtClean="0"/>
            <a:t>По игровому оборудованию – настольные, компьютерные, театрализованные, сюжетно-ролевые, режиссёрские и т.д.</a:t>
          </a:r>
          <a:endParaRPr lang="ru-RU" sz="2300" kern="1200" dirty="0"/>
        </a:p>
      </dsp:txBody>
      <dsp:txXfrm>
        <a:off x="0" y="3829656"/>
        <a:ext cx="10304585" cy="8880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CAED-922A-4EFE-B379-A8C318D48106}" type="datetimeFigureOut">
              <a:rPr lang="ru-RU" smtClean="0"/>
              <a:pPr/>
              <a:t>01.11.2019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5AD9-1737-4B62-8AD8-A3909D6F9C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93551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CAED-922A-4EFE-B379-A8C318D48106}" type="datetimeFigureOut">
              <a:rPr lang="ru-RU" smtClean="0"/>
              <a:pPr/>
              <a:t>01.11.2019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5AD9-1737-4B62-8AD8-A3909D6F9C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4775148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CAED-922A-4EFE-B379-A8C318D48106}" type="datetimeFigureOut">
              <a:rPr lang="ru-RU" smtClean="0"/>
              <a:pPr/>
              <a:t>01.11.2019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5AD9-1737-4B62-8AD8-A3909D6F9C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458024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CAED-922A-4EFE-B379-A8C318D48106}" type="datetimeFigureOut">
              <a:rPr lang="ru-RU" smtClean="0"/>
              <a:pPr/>
              <a:t>01.11.2019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5AD9-1737-4B62-8AD8-A3909D6F9C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783660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CAED-922A-4EFE-B379-A8C318D48106}" type="datetimeFigureOut">
              <a:rPr lang="ru-RU" smtClean="0"/>
              <a:pPr/>
              <a:t>01.11.2019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5AD9-1737-4B62-8AD8-A3909D6F9C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6598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CAED-922A-4EFE-B379-A8C318D48106}" type="datetimeFigureOut">
              <a:rPr lang="ru-RU" smtClean="0"/>
              <a:pPr/>
              <a:t>01.11.2019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5AD9-1737-4B62-8AD8-A3909D6F9C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6833601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CAED-922A-4EFE-B379-A8C318D48106}" type="datetimeFigureOut">
              <a:rPr lang="ru-RU" smtClean="0"/>
              <a:pPr/>
              <a:t>01.11.2019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5AD9-1737-4B62-8AD8-A3909D6F9C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31167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CAED-922A-4EFE-B379-A8C318D48106}" type="datetimeFigureOut">
              <a:rPr lang="ru-RU" smtClean="0"/>
              <a:pPr/>
              <a:t>01.11.2019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5AD9-1737-4B62-8AD8-A3909D6F9C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94121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CAED-922A-4EFE-B379-A8C318D48106}" type="datetimeFigureOut">
              <a:rPr lang="ru-RU" smtClean="0"/>
              <a:pPr/>
              <a:t>01.11.2019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5AD9-1737-4B62-8AD8-A3909D6F9C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63602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CAED-922A-4EFE-B379-A8C318D48106}" type="datetimeFigureOut">
              <a:rPr lang="ru-RU" smtClean="0"/>
              <a:pPr/>
              <a:t>01.11.2019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5AD9-1737-4B62-8AD8-A3909D6F9C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68417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87CAED-922A-4EFE-B379-A8C318D48106}" type="datetimeFigureOut">
              <a:rPr lang="ru-RU" smtClean="0"/>
              <a:pPr/>
              <a:t>01.11.2019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985AD9-1737-4B62-8AD8-A3909D6F9C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2540815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87CAED-922A-4EFE-B379-A8C318D48106}" type="datetimeFigureOut">
              <a:rPr lang="ru-RU" smtClean="0"/>
              <a:pPr/>
              <a:t>01.11.2019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985AD9-1737-4B62-8AD8-A3909D6F9CAC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094896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avatars.mds.yandex.net/get-pdb/1004345/1c6dbdec-bfa1-40fb-b70a-0d8baaf0a6bb/s1200?webp=fals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957011" y="4892842"/>
            <a:ext cx="6978316" cy="1359568"/>
          </a:xfrm>
        </p:spPr>
        <p:txBody>
          <a:bodyPr>
            <a:normAutofit/>
          </a:bodyPr>
          <a:lstStyle/>
          <a:p>
            <a:pPr algn="r"/>
            <a:r>
              <a:rPr lang="ru-RU" sz="2800" dirty="0" smtClean="0">
                <a:solidFill>
                  <a:srgbClr val="3C0BB5"/>
                </a:solidFill>
              </a:rPr>
              <a:t>учитель-дефектолог </a:t>
            </a:r>
          </a:p>
          <a:p>
            <a:pPr algn="r"/>
            <a:r>
              <a:rPr lang="ru-RU" sz="2800" dirty="0" smtClean="0">
                <a:solidFill>
                  <a:srgbClr val="3C0BB5"/>
                </a:solidFill>
              </a:rPr>
              <a:t>Мастрюкова И.В.</a:t>
            </a:r>
            <a:endParaRPr lang="ru-RU" sz="2800" dirty="0">
              <a:solidFill>
                <a:srgbClr val="3C0BB5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745959" y="796834"/>
            <a:ext cx="10732168" cy="4352682"/>
          </a:xfrm>
        </p:spPr>
        <p:txBody>
          <a:bodyPr>
            <a:normAutofit fontScale="90000"/>
          </a:bodyPr>
          <a:lstStyle/>
          <a:p>
            <a:r>
              <a:rPr lang="ru-RU" sz="3100" dirty="0" smtClean="0">
                <a:solidFill>
                  <a:srgbClr val="FF0000"/>
                </a:solidFill>
                <a:latin typeface="+mn-lt"/>
              </a:rPr>
              <a:t>МДОАУ «Детский сад №18 «Ручеёк» комбинированного вида</a:t>
            </a:r>
            <a:br>
              <a:rPr lang="ru-RU" sz="3100" dirty="0" smtClean="0">
                <a:solidFill>
                  <a:srgbClr val="FF0000"/>
                </a:solidFill>
                <a:latin typeface="+mn-lt"/>
              </a:rPr>
            </a:br>
            <a:r>
              <a:rPr lang="ru-RU" sz="3100" dirty="0" smtClean="0">
                <a:solidFill>
                  <a:srgbClr val="FF0000"/>
                </a:solidFill>
                <a:latin typeface="+mn-lt"/>
              </a:rPr>
              <a:t>г. Новотроицка Оренбургской области» </a:t>
            </a:r>
            <a:br>
              <a:rPr lang="ru-RU" sz="3100" dirty="0" smtClean="0">
                <a:solidFill>
                  <a:srgbClr val="FF0000"/>
                </a:solidFill>
                <a:latin typeface="+mn-lt"/>
              </a:rPr>
            </a:br>
            <a:r>
              <a:rPr lang="ru-RU" sz="3100" dirty="0" smtClean="0">
                <a:latin typeface="+mn-lt"/>
              </a:rPr>
              <a:t/>
            </a:r>
            <a:br>
              <a:rPr lang="ru-RU" sz="3100" dirty="0" smtClean="0">
                <a:latin typeface="+mn-lt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400" dirty="0" smtClean="0">
                <a:solidFill>
                  <a:srgbClr val="3C0BB5"/>
                </a:solidFill>
                <a:latin typeface="+mn-lt"/>
              </a:rPr>
              <a:t>Игровые технологии развития пространственных представлений у детей дошкольного возраста</a:t>
            </a:r>
            <a:br>
              <a:rPr lang="ru-RU" sz="4400" dirty="0" smtClean="0">
                <a:solidFill>
                  <a:srgbClr val="3C0BB5"/>
                </a:solidFill>
                <a:latin typeface="+mn-lt"/>
              </a:rPr>
            </a:br>
            <a:r>
              <a:rPr lang="ru-RU" sz="4400" dirty="0" smtClean="0">
                <a:solidFill>
                  <a:srgbClr val="3C0BB5"/>
                </a:solidFill>
                <a:latin typeface="+mn-lt"/>
              </a:rPr>
              <a:t/>
            </a:r>
            <a:br>
              <a:rPr lang="ru-RU" sz="4400" dirty="0" smtClean="0">
                <a:solidFill>
                  <a:srgbClr val="3C0BB5"/>
                </a:solidFill>
                <a:latin typeface="+mn-lt"/>
              </a:rPr>
            </a:br>
            <a:endParaRPr lang="ru-RU" sz="4400" dirty="0">
              <a:solidFill>
                <a:srgbClr val="3C0BB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49307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0374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927652" y="225288"/>
            <a:ext cx="103101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3C0BB5"/>
                </a:solidFill>
              </a:rPr>
              <a:t>Требования к организации игровой технологии </a:t>
            </a:r>
            <a:endParaRPr lang="ru-RU" sz="3200" dirty="0">
              <a:solidFill>
                <a:srgbClr val="3C0BB5"/>
              </a:solidFill>
            </a:endParaRPr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911032381"/>
              </p:ext>
            </p:extLst>
          </p:nvPr>
        </p:nvGraphicFramePr>
        <p:xfrm>
          <a:off x="397565" y="901148"/>
          <a:ext cx="11249003" cy="5956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0374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637183" y="501134"/>
            <a:ext cx="607533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3C0BB5"/>
                </a:solidFill>
              </a:rPr>
              <a:t>Виды педагогических игр</a:t>
            </a:r>
            <a:endParaRPr lang="ru-RU" sz="3200" b="1" dirty="0">
              <a:solidFill>
                <a:srgbClr val="3C0BB5"/>
              </a:solidFill>
            </a:endParaRPr>
          </a:p>
        </p:txBody>
      </p:sp>
      <p:graphicFrame>
        <p:nvGraphicFramePr>
          <p:cNvPr id="6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427024977"/>
              </p:ext>
            </p:extLst>
          </p:nvPr>
        </p:nvGraphicFramePr>
        <p:xfrm>
          <a:off x="457199" y="1600200"/>
          <a:ext cx="10304585" cy="473026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12164" y="1623527"/>
            <a:ext cx="7651101" cy="4816184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4000" dirty="0" smtClean="0"/>
              <a:t>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Ориентировка в пространстве:</a:t>
            </a:r>
          </a:p>
          <a:p>
            <a:pPr marL="342900" indent="-3429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помогает ориентироваться в расположении частей своего тела (голова, ноги, глаза, уши, спина и др.) </a:t>
            </a:r>
          </a:p>
          <a:p>
            <a:pPr marL="342900" indent="-342900" algn="just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 соответствии с ними различать пространственные направления от себя: впереди – сзади (позади), вверху – внизу, справа (направо) – слева (налево). </a:t>
            </a:r>
          </a:p>
          <a:p>
            <a:pPr marL="0" indent="0">
              <a:buNone/>
            </a:pP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 descr="Купить книгу &quot;Почемучки. Интерактивные развивающие игры для …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284" y="1989449"/>
            <a:ext cx="3348371" cy="294756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рямоугольник 6"/>
          <p:cNvSpPr/>
          <p:nvPr/>
        </p:nvSpPr>
        <p:spPr>
          <a:xfrm>
            <a:off x="1474238" y="392087"/>
            <a:ext cx="88267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Младший дошкольный   возраст       ( 3 - 4 года)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3881535" y="1306285"/>
            <a:ext cx="4646645" cy="4441372"/>
          </a:xfrm>
          <a:prstGeom prst="ellipse">
            <a:avLst/>
          </a:prstGeom>
          <a:solidFill>
            <a:srgbClr val="E2D700">
              <a:lumMod val="60000"/>
              <a:lumOff val="40000"/>
            </a:srgbClr>
          </a:solidFill>
          <a:ln w="9525" cap="flat" cmpd="sng" algn="ctr">
            <a:solidFill>
              <a:srgbClr val="E2D700">
                <a:shade val="50000"/>
                <a:satMod val="103000"/>
              </a:srgbClr>
            </a:solidFill>
            <a:prstDash val="solid"/>
          </a:ln>
          <a:effectLst>
            <a:glow rad="228600">
              <a:srgbClr val="7030A0">
                <a:satMod val="175000"/>
                <a:alpha val="40000"/>
              </a:srgbClr>
            </a:glow>
            <a:outerShdw blurRad="57150" dist="38100" dir="5400000" algn="ctr" rotWithShape="0">
              <a:srgbClr val="E2D700">
                <a:shade val="9000"/>
                <a:satMod val="105000"/>
                <a:alpha val="4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0" cap="none" spc="0" normalizeH="0" baseline="0" noProof="0" dirty="0" smtClean="0">
                <a:ln>
                  <a:solidFill>
                    <a:srgbClr val="073763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Малыши ориентируются </a:t>
            </a:r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073763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на основе </a:t>
            </a:r>
            <a:r>
              <a:rPr kumimoji="0" lang="ru-RU" sz="2800" b="0" i="0" u="none" strike="noStrike" kern="0" cap="none" spc="0" normalizeH="0" baseline="0" noProof="0" dirty="0" smtClean="0">
                <a:ln>
                  <a:solidFill>
                    <a:srgbClr val="073763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чувственной </a:t>
            </a:r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073763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системы отсчета, т.е. по сторонам собственного тела</a:t>
            </a:r>
            <a:r>
              <a:rPr kumimoji="0" lang="ru-RU" sz="2800" b="0" i="0" u="none" strike="noStrike" kern="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247053" y="559838"/>
            <a:ext cx="6293973" cy="52322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Игры с игрушками «Помой куклу»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935" y="4012163"/>
            <a:ext cx="3545633" cy="95410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Звенит колокольчик</a:t>
            </a:r>
          </a:p>
          <a:p>
            <a:endParaRPr lang="ru-RU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8770776" y="1754154"/>
            <a:ext cx="3097764" cy="95410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Игры с подвесным </a:t>
            </a:r>
            <a:endParaRPr lang="ru-RU" sz="28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шариком 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23935" y="1698171"/>
            <a:ext cx="3713583" cy="523220"/>
          </a:xfrm>
          <a:prstGeom prst="flowChartProcess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Где игрушка?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46367" y="4164563"/>
            <a:ext cx="3545633" cy="95410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Чей домик?</a:t>
            </a:r>
          </a:p>
          <a:p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8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5337109" y="1119673"/>
            <a:ext cx="6307495" cy="68326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Задачи ориентировки в пространстве усложняются: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дети не только учатся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определять направление</a:t>
            </a:r>
          </a:p>
          <a:p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от себя, но и двигаться в этом направлении;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обозначать словами положение предметов по отношению к себе (предо мной стол, справа от меня дверь, слева – окно, сзади на полках – игрушки);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 начинается знакомство с пространственными отношениями: далеко – близко (дом стоит близко, а березка растет далеко). 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 smtClean="0"/>
          </a:p>
        </p:txBody>
      </p:sp>
      <p:sp>
        <p:nvSpPr>
          <p:cNvPr id="8" name="Прямоугольник 7"/>
          <p:cNvSpPr/>
          <p:nvPr/>
        </p:nvSpPr>
        <p:spPr>
          <a:xfrm>
            <a:off x="2911152" y="519795"/>
            <a:ext cx="76119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Средний дошкольный возраст (4-5 лет)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5091" y="1306286"/>
            <a:ext cx="4868256" cy="39561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Овал 6"/>
          <p:cNvSpPr/>
          <p:nvPr/>
        </p:nvSpPr>
        <p:spPr>
          <a:xfrm>
            <a:off x="4049485" y="1586204"/>
            <a:ext cx="4646645" cy="4441372"/>
          </a:xfrm>
          <a:prstGeom prst="ellipse">
            <a:avLst/>
          </a:prstGeom>
          <a:solidFill>
            <a:srgbClr val="E2D700">
              <a:lumMod val="60000"/>
              <a:lumOff val="40000"/>
            </a:srgbClr>
          </a:solidFill>
          <a:ln w="9525" cap="flat" cmpd="sng" algn="ctr">
            <a:solidFill>
              <a:srgbClr val="E2D700">
                <a:shade val="50000"/>
                <a:satMod val="103000"/>
              </a:srgbClr>
            </a:solidFill>
            <a:prstDash val="solid"/>
          </a:ln>
          <a:effectLst>
            <a:glow rad="228600">
              <a:srgbClr val="7030A0">
                <a:satMod val="175000"/>
                <a:alpha val="40000"/>
              </a:srgbClr>
            </a:glow>
            <a:outerShdw blurRad="57150" dist="38100" dir="5400000" algn="ctr" rotWithShape="0">
              <a:srgbClr val="E2D700">
                <a:shade val="9000"/>
                <a:satMod val="105000"/>
                <a:alpha val="48000"/>
              </a:srgb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Дети упражняются в различении и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обозначении основных</a:t>
            </a:r>
          </a:p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пространственных направлений. </a:t>
            </a:r>
            <a:b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n>
                <a:solidFill>
                  <a:srgbClr val="FF0000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1307124">
            <a:off x="417725" y="725331"/>
            <a:ext cx="4170792" cy="1361714"/>
          </a:xfrm>
          <a:prstGeom prst="rightArrow">
            <a:avLst/>
          </a:prstGeom>
          <a:solidFill>
            <a:schemeClr val="accent5"/>
          </a:solidFill>
          <a:effectLst/>
          <a:scene3d>
            <a:camera prst="perspectiveRigh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Куда бросить мяч?</a:t>
            </a:r>
            <a:endParaRPr lang="ru-RU" sz="2800" dirty="0">
              <a:ln>
                <a:solidFill>
                  <a:srgbClr val="FF0000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трелка вправо 9"/>
          <p:cNvSpPr/>
          <p:nvPr/>
        </p:nvSpPr>
        <p:spPr>
          <a:xfrm>
            <a:off x="317241" y="2780927"/>
            <a:ext cx="3396343" cy="1343203"/>
          </a:xfrm>
          <a:prstGeom prst="rightArrow">
            <a:avLst/>
          </a:prstGeom>
          <a:solidFill>
            <a:srgbClr val="92D050"/>
          </a:solidFill>
          <a:effectLst/>
          <a:scene3d>
            <a:camera prst="perspectiveRigh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Колокольчик</a:t>
            </a:r>
            <a:endParaRPr lang="ru-RU" sz="2800" dirty="0">
              <a:ln>
                <a:solidFill>
                  <a:srgbClr val="FF0000"/>
                </a:solidFill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трелка вправо 10"/>
          <p:cNvSpPr/>
          <p:nvPr/>
        </p:nvSpPr>
        <p:spPr>
          <a:xfrm rot="20071286">
            <a:off x="485722" y="4735504"/>
            <a:ext cx="3941681" cy="1669478"/>
          </a:xfrm>
          <a:prstGeom prst="rightArrow">
            <a:avLst/>
          </a:prstGeom>
          <a:solidFill>
            <a:srgbClr val="FFC000"/>
          </a:solidFill>
          <a:effectLst/>
          <a:scene3d>
            <a:camera prst="perspectiveRigh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Что изменилось?</a:t>
            </a:r>
            <a:endParaRPr lang="ru-RU" sz="28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лево 11"/>
          <p:cNvSpPr/>
          <p:nvPr/>
        </p:nvSpPr>
        <p:spPr>
          <a:xfrm rot="20176649">
            <a:off x="8175348" y="422106"/>
            <a:ext cx="4188861" cy="1715070"/>
          </a:xfrm>
          <a:prstGeom prst="leftArrow">
            <a:avLst/>
          </a:prstGeom>
          <a:solidFill>
            <a:schemeClr val="accent1">
              <a:lumMod val="60000"/>
              <a:lumOff val="40000"/>
            </a:schemeClr>
          </a:solidFill>
          <a:effectLst/>
          <a:scene3d>
            <a:camera prst="perspectiveRigh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Угадай, что, где находится?</a:t>
            </a:r>
            <a:endParaRPr lang="ru-RU" sz="28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трелка влево 12"/>
          <p:cNvSpPr/>
          <p:nvPr/>
        </p:nvSpPr>
        <p:spPr>
          <a:xfrm>
            <a:off x="8858926" y="2892895"/>
            <a:ext cx="3333074" cy="1296144"/>
          </a:xfrm>
          <a:prstGeom prst="leftArrow">
            <a:avLst/>
          </a:prstGeom>
          <a:solidFill>
            <a:srgbClr val="7030A0"/>
          </a:solidFill>
          <a:effectLst/>
          <a:scene3d>
            <a:camera prst="perspectiveRigh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Магазин</a:t>
            </a:r>
            <a:endParaRPr lang="ru-RU" sz="2800" b="1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трелка влево 13"/>
          <p:cNvSpPr/>
          <p:nvPr/>
        </p:nvSpPr>
        <p:spPr>
          <a:xfrm rot="2028025">
            <a:off x="8288817" y="4537167"/>
            <a:ext cx="3487617" cy="1919404"/>
          </a:xfrm>
          <a:prstGeom prst="leftArrow">
            <a:avLst/>
          </a:prstGeom>
          <a:solidFill>
            <a:srgbClr val="FF0066"/>
          </a:solidFill>
          <a:effectLst/>
          <a:scene3d>
            <a:camera prst="perspectiveRigh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ru-RU" sz="2400" dirty="0" smtClean="0">
                <a:ln>
                  <a:solidFill>
                    <a:srgbClr val="002060"/>
                  </a:solidFill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Остров сокровищ</a:t>
            </a:r>
            <a:endParaRPr lang="ru-RU" sz="2400" dirty="0">
              <a:ln>
                <a:solidFill>
                  <a:srgbClr val="002060"/>
                </a:solidFill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84784" y="447870"/>
            <a:ext cx="8938726" cy="5411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дошкольный возраст (5-6 лет)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5896947" y="877078"/>
            <a:ext cx="580364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Совершенствуется умение ориентироваться в окружающем пространстве: слева – справа, вверху – внизу, впереди (спереди) – сзади (за), между, рядом с.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Двигаться в заданном направлении, меняя его по сигналу, а также в соответствии со знаками – указателями направления движения (вперед, назад, направо, налево и т.д.). 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Ориентировка в пространстве помогает определять свое местонахождение среди окружающих людей и предметов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595" y="1189490"/>
            <a:ext cx="5206483" cy="453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3974841" y="1362269"/>
            <a:ext cx="4105469" cy="3956179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4">
                <a:satMod val="175000"/>
                <a:alpha val="40000"/>
              </a:schemeClr>
            </a:glow>
            <a:outerShdw blurRad="57150" dist="38100" dir="5400000" algn="ctr" rotWithShape="0">
              <a:schemeClr val="accent3">
                <a:shade val="9000"/>
                <a:satMod val="105000"/>
                <a:alpha val="48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Дети учатся определять словом положение предмета по отношению к другому</a:t>
            </a:r>
            <a:endParaRPr lang="ru-RU" sz="2800" dirty="0">
              <a:ln>
                <a:solidFill>
                  <a:srgbClr val="FF0000"/>
                </a:solidFill>
              </a:ln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889892">
            <a:off x="365328" y="985934"/>
            <a:ext cx="3849127" cy="1176990"/>
          </a:xfrm>
          <a:prstGeom prst="rightArrow">
            <a:avLst>
              <a:gd name="adj1" fmla="val 73616"/>
              <a:gd name="adj2" fmla="val 50000"/>
            </a:avLst>
          </a:prstGeom>
          <a:solidFill>
            <a:srgbClr val="FF0066"/>
          </a:solidFill>
          <a:effectLst/>
          <a:scene3d>
            <a:camera prst="perspectiveRigh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ru-RU" sz="2800" dirty="0" smtClean="0">
                <a:ln w="10160">
                  <a:solidFill>
                    <a:schemeClr val="tx1"/>
                  </a:solidFill>
                  <a:prstDash val="solid"/>
                </a:ln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Что изменилось</a:t>
            </a:r>
            <a:endParaRPr lang="ru-RU" sz="2800" dirty="0">
              <a:ln w="10160">
                <a:solidFill>
                  <a:schemeClr val="tx1"/>
                </a:solidFill>
                <a:prstDash val="solid"/>
              </a:ln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85193" y="2967335"/>
            <a:ext cx="357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0" cap="none" spc="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ysClr val="windowText" lastClr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b="0" cap="none" spc="0" dirty="0">
              <a:ln w="10160">
                <a:solidFill>
                  <a:schemeClr val="accent1"/>
                </a:solidFill>
                <a:prstDash val="solid"/>
              </a:ln>
              <a:solidFill>
                <a:sysClr val="windowText" lastClr="000000"/>
              </a:solidFill>
            </a:endParaRPr>
          </a:p>
        </p:txBody>
      </p:sp>
      <p:sp>
        <p:nvSpPr>
          <p:cNvPr id="13" name="Стрелка вправо 12"/>
          <p:cNvSpPr/>
          <p:nvPr/>
        </p:nvSpPr>
        <p:spPr>
          <a:xfrm rot="20960256">
            <a:off x="235183" y="2959797"/>
            <a:ext cx="3696956" cy="1296144"/>
          </a:xfrm>
          <a:prstGeom prst="rightArrow">
            <a:avLst>
              <a:gd name="adj1" fmla="val 75201"/>
              <a:gd name="adj2" fmla="val 50000"/>
            </a:avLst>
          </a:prstGeom>
          <a:effectLst/>
          <a:scene3d>
            <a:camera prst="perspectiveRigh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ru-RU" sz="2800" b="1" dirty="0" smtClean="0">
                <a:ln>
                  <a:solidFill>
                    <a:schemeClr val="accent3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Давай меняться</a:t>
            </a:r>
            <a:endParaRPr lang="ru-RU" sz="2800" b="1" dirty="0">
              <a:ln>
                <a:solidFill>
                  <a:schemeClr val="accent3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4" name="Стрелка влево 13"/>
          <p:cNvSpPr/>
          <p:nvPr/>
        </p:nvSpPr>
        <p:spPr>
          <a:xfrm rot="20007980">
            <a:off x="7919500" y="876407"/>
            <a:ext cx="3332608" cy="1158697"/>
          </a:xfrm>
          <a:prstGeom prst="leftArrow">
            <a:avLst>
              <a:gd name="adj1" fmla="val 71275"/>
              <a:gd name="adj2" fmla="val 50000"/>
            </a:avLst>
          </a:prstGeom>
          <a:solidFill>
            <a:schemeClr val="accent4">
              <a:lumMod val="40000"/>
              <a:lumOff val="60000"/>
            </a:schemeClr>
          </a:solidFill>
          <a:effectLst/>
          <a:scene3d>
            <a:camera prst="perspectiveRigh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</a:rPr>
              <a:t>На плоту</a:t>
            </a:r>
            <a:endParaRPr lang="ru-RU" sz="28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5" name="Стрелка влево 14"/>
          <p:cNvSpPr/>
          <p:nvPr/>
        </p:nvSpPr>
        <p:spPr>
          <a:xfrm rot="2294996">
            <a:off x="7574012" y="5023618"/>
            <a:ext cx="3478969" cy="1017640"/>
          </a:xfrm>
          <a:prstGeom prst="leftArrow">
            <a:avLst>
              <a:gd name="adj1" fmla="val 73817"/>
              <a:gd name="adj2" fmla="val 50000"/>
            </a:avLst>
          </a:prstGeom>
          <a:solidFill>
            <a:srgbClr val="FF0000"/>
          </a:solidFill>
          <a:effectLst/>
          <a:scene3d>
            <a:camera prst="perspectiveRigh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ru-RU" sz="2800" dirty="0" smtClean="0">
                <a:ln>
                  <a:solidFill>
                    <a:schemeClr val="accent3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Где я сяду?</a:t>
            </a:r>
            <a:endParaRPr lang="ru-RU" sz="2800" dirty="0">
              <a:ln>
                <a:solidFill>
                  <a:schemeClr val="accent3"/>
                </a:solidFill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Стрелка вправо 15"/>
          <p:cNvSpPr/>
          <p:nvPr/>
        </p:nvSpPr>
        <p:spPr>
          <a:xfrm rot="19539134">
            <a:off x="953034" y="4971775"/>
            <a:ext cx="3547077" cy="1176710"/>
          </a:xfrm>
          <a:prstGeom prst="rightArrow">
            <a:avLst>
              <a:gd name="adj1" fmla="val 62744"/>
              <a:gd name="adj2" fmla="val 50000"/>
            </a:avLst>
          </a:prstGeom>
          <a:solidFill>
            <a:schemeClr val="accent5"/>
          </a:solidFill>
          <a:effectLst/>
          <a:scene3d>
            <a:camera prst="perspectiveRigh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ru-RU" sz="2400" dirty="0" smtClean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</a:rPr>
              <a:t>Скажи наоборот</a:t>
            </a:r>
            <a:r>
              <a:rPr lang="ru-RU" dirty="0" smtClean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</a:rPr>
              <a:t>»</a:t>
            </a:r>
            <a:endParaRPr lang="ru-RU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7" name="Стрелка влево 16"/>
          <p:cNvSpPr/>
          <p:nvPr/>
        </p:nvSpPr>
        <p:spPr>
          <a:xfrm>
            <a:off x="8208235" y="2596376"/>
            <a:ext cx="3360373" cy="1350850"/>
          </a:xfrm>
          <a:prstGeom prst="leftArrow">
            <a:avLst>
              <a:gd name="adj1" fmla="val 66691"/>
              <a:gd name="adj2" fmla="val 50000"/>
            </a:avLst>
          </a:prstGeom>
          <a:solidFill>
            <a:srgbClr val="FFC000"/>
          </a:solidFill>
          <a:effectLst/>
          <a:scene3d>
            <a:camera prst="perspectiveRigh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ru-RU" sz="2800" dirty="0" smtClean="0">
                <a:ln>
                  <a:solidFill>
                    <a:srgbClr val="FF0000"/>
                  </a:solidFill>
                </a:ln>
                <a:solidFill>
                  <a:sysClr val="windowText" lastClr="000000"/>
                </a:solidFill>
              </a:rPr>
              <a:t>Корабли</a:t>
            </a:r>
            <a:endParaRPr lang="ru-RU" sz="2800" dirty="0">
              <a:ln>
                <a:solidFill>
                  <a:srgbClr val="FF0000"/>
                </a:solidFill>
              </a:ln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76864" y="1156996"/>
            <a:ext cx="5728997" cy="5449077"/>
          </a:xfrm>
        </p:spPr>
        <p:txBody>
          <a:bodyPr>
            <a:normAutofit fontScale="55000" lnSpcReduction="20000"/>
          </a:bodyPr>
          <a:lstStyle/>
          <a:p>
            <a:pPr marL="285750" indent="-285750"/>
            <a:r>
              <a:rPr lang="ru-RU" sz="4400" dirty="0" smtClean="0"/>
              <a:t>Ориентировка в пространстве позволяет ориентироваться на ограниченной поверхности (лист бумаги, учебная доска, страница тетради, книги и т.д.); </a:t>
            </a:r>
          </a:p>
          <a:p>
            <a:pPr marL="285750" indent="-285750"/>
            <a:r>
              <a:rPr lang="ru-RU" sz="4400" dirty="0" smtClean="0"/>
              <a:t>располагать предметы и их изображения в указанном направлении, отражать в речи их пространственное расположение (слева, справа, вверху, внизу, левее, правее, выше, ниже, в левом верхнем (правом нижнем) углу, перед, за, между, рядом и др.). </a:t>
            </a:r>
          </a:p>
          <a:p>
            <a:pPr marL="285750" indent="-285750"/>
            <a:r>
              <a:rPr lang="ru-RU" sz="4400" dirty="0" smtClean="0"/>
              <a:t>Знакомство с планом, схемой, маршрутной картой. Развитие способности к моделированию пространственных отношений между объектами в виде рисунка, плана, схемы.</a:t>
            </a:r>
            <a:r>
              <a:rPr lang="ru-RU" sz="4000" dirty="0" smtClean="0"/>
              <a:t> 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895739" y="474601"/>
            <a:ext cx="10095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>
                  <a:solidFill>
                    <a:srgbClr val="7030A0"/>
                  </a:solidFill>
                </a:ln>
                <a:solidFill>
                  <a:srgbClr val="7030A0"/>
                </a:solidFill>
              </a:rPr>
              <a:t>Подготовительный  дошкольный возраст      ( 6-7лет)</a:t>
            </a:r>
            <a:endParaRPr lang="ru-RU" sz="2800" b="1" dirty="0">
              <a:ln>
                <a:solidFill>
                  <a:srgbClr val="7030A0"/>
                </a:solidFill>
              </a:ln>
              <a:solidFill>
                <a:srgbClr val="7030A0"/>
              </a:solidFill>
            </a:endParaRPr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768" y="1282798"/>
            <a:ext cx="5901775" cy="42036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одержимое 4"/>
          <p:cNvSpPr txBox="1">
            <a:spLocks noGrp="1"/>
          </p:cNvSpPr>
          <p:nvPr>
            <p:ph idx="1"/>
          </p:nvPr>
        </p:nvSpPr>
        <p:spPr>
          <a:xfrm>
            <a:off x="2892492" y="298579"/>
            <a:ext cx="6195524" cy="6284143"/>
          </a:xfrm>
          <a:prstGeom prst="ellipse">
            <a:avLst/>
          </a:prstGeom>
          <a:solidFill>
            <a:srgbClr val="FFFF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pPr algn="ctr">
              <a:buNone/>
            </a:pPr>
            <a:r>
              <a:rPr lang="ru-RU" sz="2400" dirty="0"/>
              <a:t>Дети учатся читать простейшую информацию, обозначающую пространственные отношения и направление движения объектов (слева направо, справа налево, снизу вверх, сверху вниз); самостоятельно передвигаться в пространстве, ориентируясь на условные обозначения направления движения (знаки и символы).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048000" y="2274838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1079856">
            <a:off x="141669" y="472021"/>
            <a:ext cx="3282930" cy="14369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400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Геометрический диктант</a:t>
            </a:r>
          </a:p>
        </p:txBody>
      </p:sp>
      <p:sp>
        <p:nvSpPr>
          <p:cNvPr id="8" name="Стрелка вправо 7"/>
          <p:cNvSpPr/>
          <p:nvPr/>
        </p:nvSpPr>
        <p:spPr>
          <a:xfrm>
            <a:off x="279919" y="2146040"/>
            <a:ext cx="2649894" cy="12503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Определи по плану</a:t>
            </a:r>
          </a:p>
        </p:txBody>
      </p:sp>
      <p:sp>
        <p:nvSpPr>
          <p:cNvPr id="12" name="Стрелка вправо 11"/>
          <p:cNvSpPr/>
          <p:nvPr/>
        </p:nvSpPr>
        <p:spPr>
          <a:xfrm>
            <a:off x="242596" y="3791338"/>
            <a:ext cx="2858277" cy="122853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000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Я еду по маршруту</a:t>
            </a:r>
          </a:p>
        </p:txBody>
      </p:sp>
      <p:sp>
        <p:nvSpPr>
          <p:cNvPr id="13" name="Стрелка вправо 12"/>
          <p:cNvSpPr/>
          <p:nvPr/>
        </p:nvSpPr>
        <p:spPr>
          <a:xfrm rot="20513168">
            <a:off x="408804" y="5325092"/>
            <a:ext cx="2983966" cy="12503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n>
                  <a:solidFill>
                    <a:srgbClr val="FF0000"/>
                  </a:solidFill>
                </a:ln>
                <a:solidFill>
                  <a:srgbClr val="C00000"/>
                </a:solidFill>
              </a:rPr>
              <a:t>Найди игрушку</a:t>
            </a:r>
            <a:endParaRPr lang="ru-RU" sz="2000" dirty="0">
              <a:solidFill>
                <a:srgbClr val="C00000"/>
              </a:solidFill>
            </a:endParaRPr>
          </a:p>
        </p:txBody>
      </p:sp>
      <p:sp>
        <p:nvSpPr>
          <p:cNvPr id="14" name="Стрелка влево 13"/>
          <p:cNvSpPr/>
          <p:nvPr/>
        </p:nvSpPr>
        <p:spPr>
          <a:xfrm rot="21171455">
            <a:off x="8990325" y="693630"/>
            <a:ext cx="3153746" cy="9677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Лабиринт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5" name="Стрелка влево 14"/>
          <p:cNvSpPr/>
          <p:nvPr/>
        </p:nvSpPr>
        <p:spPr>
          <a:xfrm>
            <a:off x="9237306" y="1981199"/>
            <a:ext cx="2954694" cy="1079241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Направление</a:t>
            </a:r>
            <a:endParaRPr lang="ru-RU" dirty="0"/>
          </a:p>
        </p:txBody>
      </p:sp>
      <p:sp>
        <p:nvSpPr>
          <p:cNvPr id="16" name="Стрелка влево 15"/>
          <p:cNvSpPr/>
          <p:nvPr/>
        </p:nvSpPr>
        <p:spPr>
          <a:xfrm>
            <a:off x="9318170" y="3383902"/>
            <a:ext cx="2873830" cy="1337388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</a:rPr>
              <a:t>Назови где что?</a:t>
            </a:r>
            <a:endParaRPr lang="ru-RU" sz="2000" b="1" dirty="0">
              <a:solidFill>
                <a:srgbClr val="FF0000"/>
              </a:solidFill>
            </a:endParaRPr>
          </a:p>
        </p:txBody>
      </p:sp>
      <p:sp>
        <p:nvSpPr>
          <p:cNvPr id="17" name="Стрелка влево 16"/>
          <p:cNvSpPr/>
          <p:nvPr/>
        </p:nvSpPr>
        <p:spPr>
          <a:xfrm rot="656028">
            <a:off x="9000136" y="5200621"/>
            <a:ext cx="2940061" cy="1166326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err="1" smtClean="0">
                <a:solidFill>
                  <a:srgbClr val="FF0000"/>
                </a:solidFill>
              </a:rPr>
              <a:t>Твистер</a:t>
            </a:r>
            <a:endParaRPr lang="ru-RU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0374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2374" y="252920"/>
            <a:ext cx="11225720" cy="12840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3C0BB5"/>
                </a:solidFill>
              </a:rPr>
              <a:t>Актуальность</a:t>
            </a:r>
            <a:endParaRPr lang="ru-RU" sz="4400" b="1" dirty="0">
              <a:solidFill>
                <a:srgbClr val="3C0B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1" y="1342416"/>
            <a:ext cx="649705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Раздел «Ориентировка в пространстве» занимает значительное место в математической подготовке детей дошкольного возраста. Ориентировка в пространстве имеет универсальное значение для всех сторон деятельности человека, охватывая различные стороны его взаимодействия с действительностью. Поэтому гармоничное развитие ребёнка невозможно без развития у него способности к ориентировке в пространстве.</a:t>
            </a:r>
          </a:p>
          <a:p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C:\Users\11\AppData\Local\Temp\Rar$DIa4152.40943\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33686" y="963226"/>
            <a:ext cx="4031000" cy="539477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091" y="505326"/>
            <a:ext cx="11639909" cy="86627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r>
              <a:rPr lang="ru-RU" b="1" dirty="0" smtClean="0">
                <a:solidFill>
                  <a:srgbClr val="3C0BB5"/>
                </a:solidFill>
                <a:cs typeface="Arial" pitchFamily="34" charset="0"/>
              </a:rPr>
              <a:t>Компьютерные программы</a:t>
            </a:r>
          </a:p>
          <a:p>
            <a:pPr marL="0" indent="0" algn="ctr">
              <a:buNone/>
            </a:pPr>
            <a:endParaRPr lang="ru-RU" i="1" dirty="0">
              <a:solidFill>
                <a:srgbClr val="3C0BB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C:\Users\11\Desktop\ФОТОа\DSCN336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490" y="1813803"/>
            <a:ext cx="5378057" cy="4033543"/>
          </a:xfrm>
          <a:prstGeom prst="rect">
            <a:avLst/>
          </a:prstGeom>
          <a:noFill/>
        </p:spPr>
      </p:pic>
      <p:pic>
        <p:nvPicPr>
          <p:cNvPr id="13" name="Picture 3" descr="C:\Users\11\Desktop\ФОТОа\DSCN33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79751" y="1838499"/>
            <a:ext cx="4812249" cy="405820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2091" y="505326"/>
            <a:ext cx="11639909" cy="86627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i="1" dirty="0">
              <a:solidFill>
                <a:srgbClr val="3C0BB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88759" y="1058780"/>
            <a:ext cx="11903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3400" indent="-533400" algn="ctr"/>
            <a:r>
              <a:rPr lang="ru-RU" altLang="ru-RU" sz="2800" b="1" dirty="0" smtClean="0">
                <a:solidFill>
                  <a:srgbClr val="3C0BB5"/>
                </a:solidFill>
              </a:rPr>
              <a:t>«Лабиринт», «</a:t>
            </a:r>
            <a:r>
              <a:rPr lang="ru-RU" altLang="ru-RU" sz="2800" b="1" dirty="0" err="1" smtClean="0">
                <a:solidFill>
                  <a:srgbClr val="3C0BB5"/>
                </a:solidFill>
              </a:rPr>
              <a:t>Твистер</a:t>
            </a:r>
            <a:r>
              <a:rPr lang="ru-RU" altLang="ru-RU" sz="2800" b="1" dirty="0" smtClean="0">
                <a:solidFill>
                  <a:srgbClr val="3C0BB5"/>
                </a:solidFill>
              </a:rPr>
              <a:t>»</a:t>
            </a:r>
          </a:p>
        </p:txBody>
      </p:sp>
      <p:pic>
        <p:nvPicPr>
          <p:cNvPr id="1026" name="Picture 2" descr="C:\Users\11\Desktop\ФОТОа\DSCN339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-119268" y="2238530"/>
            <a:ext cx="5388950" cy="4041713"/>
          </a:xfrm>
          <a:prstGeom prst="rect">
            <a:avLst/>
          </a:prstGeom>
          <a:noFill/>
        </p:spPr>
      </p:pic>
      <p:pic>
        <p:nvPicPr>
          <p:cNvPr id="10" name="Picture 4" descr="C:\Documents and Settings\Acer\Desktop\Новая папка\DSCN3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28024" y="2760018"/>
            <a:ext cx="5463976" cy="40979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279919" y="457199"/>
            <a:ext cx="119120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2800" b="1" dirty="0" smtClean="0">
                <a:solidFill>
                  <a:srgbClr val="3C0BB5"/>
                </a:solidFill>
                <a:latin typeface="Times New Roman" pitchFamily="18" charset="0"/>
                <a:cs typeface="Times New Roman" pitchFamily="18" charset="0"/>
              </a:rPr>
              <a:t>«Смотри, не ошибись»</a:t>
            </a: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7366157" y="1647148"/>
            <a:ext cx="4355432" cy="5296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3102" y="2117559"/>
            <a:ext cx="5108501" cy="433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759" y="242597"/>
            <a:ext cx="9979571" cy="203477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solidFill>
                  <a:srgbClr val="3C0BB5"/>
                </a:solidFill>
                <a:latin typeface="Times New Roman" pitchFamily="18" charset="0"/>
                <a:cs typeface="Times New Roman" pitchFamily="18" charset="0"/>
              </a:rPr>
              <a:t>«Ландшафтный стол»</a:t>
            </a:r>
            <a:endParaRPr lang="ru-RU" b="1" dirty="0">
              <a:solidFill>
                <a:srgbClr val="3C0BB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Picture 3" descr="C:\Users\11\Desktop\ФОТОа\DSCN339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5785" y="1537095"/>
            <a:ext cx="5618666" cy="421400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81241" y="1453610"/>
            <a:ext cx="3769075" cy="46343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759" y="885850"/>
            <a:ext cx="11167241" cy="8049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altLang="ru-RU" b="1" dirty="0" smtClean="0">
                <a:solidFill>
                  <a:srgbClr val="3C0BB5"/>
                </a:solidFill>
                <a:latin typeface="Times New Roman" pitchFamily="18" charset="0"/>
                <a:cs typeface="Times New Roman" pitchFamily="18" charset="0"/>
              </a:rPr>
              <a:t>«Найди по адресу»</a:t>
            </a:r>
            <a:r>
              <a:rPr lang="ru-RU" altLang="ru-RU" b="1" dirty="0" smtClean="0">
                <a:solidFill>
                  <a:srgbClr val="3C0BB5"/>
                </a:solidFill>
              </a:rPr>
              <a:t>                                              «Строители»</a:t>
            </a:r>
            <a:endParaRPr lang="ru-RU" dirty="0">
              <a:solidFill>
                <a:srgbClr val="3C0BB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673769" y="1612232"/>
            <a:ext cx="72189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b="1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altLang="ru-RU" dirty="0" smtClean="0"/>
          </a:p>
        </p:txBody>
      </p:sp>
      <p:pic>
        <p:nvPicPr>
          <p:cNvPr id="6" name="Picture 15" descr="Найди по адресу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349275" y="1805926"/>
            <a:ext cx="3737860" cy="2803396"/>
          </a:xfrm>
          <a:prstGeom prst="rect">
            <a:avLst/>
          </a:prstGeom>
        </p:spPr>
      </p:pic>
      <p:pic>
        <p:nvPicPr>
          <p:cNvPr id="7" name="Picture 3" descr="C:\Documents and Settings\Acer\Desktop\Новая папка\DSCN34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4638" y="3986226"/>
            <a:ext cx="3829033" cy="2871774"/>
          </a:xfrm>
          <a:prstGeom prst="rect">
            <a:avLst/>
          </a:prstGeom>
          <a:noFill/>
        </p:spPr>
      </p:pic>
      <p:pic>
        <p:nvPicPr>
          <p:cNvPr id="8" name="Picture 2" descr="C:\Documents and Settings\Acer\Desktop\Новая папка\DSCN34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88995" y="1720763"/>
            <a:ext cx="3703005" cy="27672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24759" y="362309"/>
            <a:ext cx="11167241" cy="1362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3C0BB5"/>
                </a:solidFill>
                <a:latin typeface="Times New Roman" pitchFamily="18" charset="0"/>
                <a:cs typeface="Times New Roman" pitchFamily="18" charset="0"/>
              </a:rPr>
              <a:t>«Построй по образцу»</a:t>
            </a:r>
            <a:endParaRPr lang="ru-RU" b="1" dirty="0">
              <a:solidFill>
                <a:srgbClr val="3C0BB5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Picture 2" descr="C:\Users\Воспитатель\Desktop\ПРЕЗЕНТАЦИЯ\Новая папка\DSCN30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49343" y="2392067"/>
            <a:ext cx="4986615" cy="3739961"/>
          </a:xfrm>
          <a:prstGeom prst="rect">
            <a:avLst/>
          </a:prstGeom>
          <a:noFill/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9562" y="2108718"/>
            <a:ext cx="5406108" cy="410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309" y="0"/>
            <a:ext cx="11507638" cy="93306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alt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altLang="ru-RU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Геоконт</a:t>
            </a:r>
            <a:r>
              <a:rPr lang="ru-RU" alt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                                «Мозаика» </a:t>
            </a:r>
          </a:p>
          <a:p>
            <a:pPr marL="0" indent="0" algn="ctr">
              <a:buNone/>
            </a:pP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3" name="Picture 5" descr="C:\Users\11\Desktop\ФОТОа\DSCN34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1351548" y="2017295"/>
            <a:ext cx="4395536" cy="3296652"/>
          </a:xfrm>
          <a:prstGeom prst="rect">
            <a:avLst/>
          </a:prstGeom>
          <a:noFill/>
        </p:spPr>
      </p:pic>
      <p:pic>
        <p:nvPicPr>
          <p:cNvPr id="15" name="Picture 3" descr="C:\Users\11\Desktop\ФОТОа\DSCN338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400000">
            <a:off x="7653431" y="2113265"/>
            <a:ext cx="4295027" cy="322126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2309" y="0"/>
            <a:ext cx="11507638" cy="933061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ru-RU" altLang="ru-RU" b="1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indent="0" algn="ctr">
              <a:buNone/>
            </a:pPr>
            <a:r>
              <a:rPr lang="ru-RU" altLang="ru-RU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Волшебный квадрат               Зазеркалье                    Счетные палочки</a:t>
            </a:r>
          </a:p>
        </p:txBody>
      </p:sp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11\Desktop\ФОТОа\DSCN33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835" y="1949117"/>
            <a:ext cx="4010525" cy="3007894"/>
          </a:xfrm>
          <a:prstGeom prst="rect">
            <a:avLst/>
          </a:prstGeom>
          <a:noFill/>
        </p:spPr>
      </p:pic>
      <p:pic>
        <p:nvPicPr>
          <p:cNvPr id="2052" name="Picture 4" descr="C:\Users\11\Desktop\ФОТОа\DSCN337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09131" y="2069433"/>
            <a:ext cx="3880902" cy="3031956"/>
          </a:xfrm>
          <a:prstGeom prst="rect">
            <a:avLst/>
          </a:prstGeom>
          <a:noFill/>
        </p:spPr>
      </p:pic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5400000">
            <a:off x="4200758" y="2330951"/>
            <a:ext cx="3944371" cy="2958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6" name="Picture 2" descr="C:\Users\11\Saved Games\Desktop\Новая папка (2)\IMG_20191101_080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94320" y="567458"/>
            <a:ext cx="4493972" cy="5991963"/>
          </a:xfrm>
          <a:prstGeom prst="rect">
            <a:avLst/>
          </a:prstGeom>
          <a:noFill/>
        </p:spPr>
      </p:pic>
      <p:pic>
        <p:nvPicPr>
          <p:cNvPr id="1027" name="Picture 3" descr="C:\Users\11\Saved Games\Desktop\Новая папка (2)\IMG_20191101_0824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49920" y="466531"/>
            <a:ext cx="4590000" cy="612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C:\Users\11\Saved Games\Desktop\Новая папка (2)\IMG_20191101_0805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956" y="2593910"/>
            <a:ext cx="5280000" cy="3960000"/>
          </a:xfrm>
          <a:prstGeom prst="rect">
            <a:avLst/>
          </a:prstGeom>
          <a:noFill/>
        </p:spPr>
      </p:pic>
      <p:pic>
        <p:nvPicPr>
          <p:cNvPr id="2051" name="Picture 3" descr="C:\Users\11\Saved Games\Desktop\Новая папка (2)\IMG_20191101_0803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5919" y="391885"/>
            <a:ext cx="5280000" cy="39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464" y="447472"/>
            <a:ext cx="11958536" cy="6410527"/>
          </a:xfrm>
        </p:spPr>
        <p:txBody>
          <a:bodyPr>
            <a:normAutofit fontScale="32500" lnSpcReduction="20000"/>
          </a:bodyPr>
          <a:lstStyle/>
          <a:p>
            <a:pPr algn="ctr">
              <a:buNone/>
            </a:pPr>
            <a:r>
              <a:rPr lang="ru-RU" sz="8600" b="1" dirty="0" smtClean="0">
                <a:solidFill>
                  <a:srgbClr val="3C0BB5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8600" b="1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 развитие ориентировки в пространстве детей с нарушением зрения, формирование у них представлений о пространстве.</a:t>
            </a:r>
          </a:p>
          <a:p>
            <a:pPr>
              <a:buNone/>
            </a:pPr>
            <a:r>
              <a:rPr lang="ru-RU" sz="8600" b="1" dirty="0">
                <a:solidFill>
                  <a:srgbClr val="3C0BB5"/>
                </a:solidFill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8600" b="1" dirty="0" smtClean="0">
                <a:solidFill>
                  <a:srgbClr val="3C0BB5"/>
                </a:solidFill>
                <a:latin typeface="Times New Roman" pitchFamily="18" charset="0"/>
                <a:cs typeface="Times New Roman" pitchFamily="18" charset="0"/>
              </a:rPr>
              <a:t>адачи:</a:t>
            </a:r>
            <a:r>
              <a:rPr lang="ru-RU" sz="8600" dirty="0" smtClean="0">
                <a:solidFill>
                  <a:srgbClr val="3C0BB5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143000" indent="-1143000" algn="ctr">
              <a:buNone/>
            </a:pP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1.Обобщение знаний о пространственном расположении частей своего тела, ориентировки в окружающем пространстве «от себя»; «от другого человека»; </a:t>
            </a:r>
          </a:p>
          <a:p>
            <a:pPr marL="1143000" indent="-1143000" algn="ctr">
              <a:buNone/>
            </a:pP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2. Формирование навыков полисенсорного восприятия предметов, умения анализировать информацию, полученную с помощью зрения и сохранных анализаторов, применять в практической ориентировке;      </a:t>
            </a:r>
          </a:p>
          <a:p>
            <a:pPr algn="ctr">
              <a:buNone/>
            </a:pP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3. Обучение моделированию предметно-пространственных построений, помещений детского сада, участка, чтению их схем; самостоятельному составлению схем;  </a:t>
            </a:r>
          </a:p>
          <a:p>
            <a:pPr algn="ctr">
              <a:buNone/>
            </a:pPr>
            <a:r>
              <a:rPr lang="ru-RU" sz="8600" dirty="0" smtClean="0">
                <a:latin typeface="Times New Roman" pitchFamily="18" charset="0"/>
                <a:cs typeface="Times New Roman" pitchFamily="18" charset="0"/>
              </a:rPr>
              <a:t>4. Формирование у детей прочной связи слов, обозначающих пространственные признаки предметов, с их чувственным восприятием.</a:t>
            </a:r>
          </a:p>
          <a:p>
            <a:pPr lvl="0"/>
            <a:endParaRPr lang="ru-RU" sz="8000" dirty="0" smtClean="0"/>
          </a:p>
          <a:p>
            <a:pPr lvl="0"/>
            <a:endParaRPr lang="ru-RU" sz="8000" dirty="0" smtClean="0"/>
          </a:p>
          <a:p>
            <a:pPr lvl="0"/>
            <a:endParaRPr lang="ru-RU" sz="4400" dirty="0" smtClean="0"/>
          </a:p>
          <a:p>
            <a:r>
              <a:rPr lang="ru-RU" sz="4400" dirty="0" smtClean="0"/>
              <a:t> </a:t>
            </a:r>
          </a:p>
          <a:p>
            <a:pPr marL="0" indent="0">
              <a:buNone/>
            </a:pP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C:\Users\11\Saved Games\Desktop\Новая папка (2)\IMG_20191101_0808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6294" y="2500604"/>
            <a:ext cx="5280000" cy="3960000"/>
          </a:xfrm>
          <a:prstGeom prst="rect">
            <a:avLst/>
          </a:prstGeom>
          <a:noFill/>
        </p:spPr>
      </p:pic>
      <p:pic>
        <p:nvPicPr>
          <p:cNvPr id="3075" name="Picture 3" descr="C:\Users\11\Saved Games\Desktop\Новая папка (2)\IMG_20191101_081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2531" y="242596"/>
            <a:ext cx="5280000" cy="3960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098" name="Picture 2" descr="C:\Users\11\Saved Games\Desktop\Новая папка (2)\IMG_20191101_082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2307" y="765109"/>
            <a:ext cx="4050000" cy="5400000"/>
          </a:xfrm>
          <a:prstGeom prst="rect">
            <a:avLst/>
          </a:prstGeom>
          <a:noFill/>
        </p:spPr>
      </p:pic>
      <p:pic>
        <p:nvPicPr>
          <p:cNvPr id="4099" name="Picture 3" descr="C:\Users\11\Saved Games\Desktop\Новая папка (2)\IMG_20191101_08374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68463" y="462020"/>
            <a:ext cx="3977562" cy="53034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C:\Users\11\Saved Games\Desktop\Новая папка (2)\IMG_20191101_0835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3017" y="354563"/>
            <a:ext cx="4590000" cy="6120000"/>
          </a:xfrm>
          <a:prstGeom prst="rect">
            <a:avLst/>
          </a:prstGeom>
          <a:noFill/>
        </p:spPr>
      </p:pic>
      <p:pic>
        <p:nvPicPr>
          <p:cNvPr id="5123" name="Picture 3" descr="C:\Users\11\Saved Games\Desktop\Новая папка (2)\IMG_20191101_0838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94932" y="335902"/>
            <a:ext cx="4646646" cy="61955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630383" y="1169628"/>
            <a:ext cx="1230122" cy="659172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sz="4400" dirty="0" smtClean="0"/>
              <a:t> </a:t>
            </a:r>
          </a:p>
          <a:p>
            <a:pPr marL="0" indent="0">
              <a:buNone/>
            </a:pP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231668" y="893005"/>
            <a:ext cx="4407006" cy="10079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rgbClr val="3C0BB5"/>
                </a:solidFill>
              </a:rPr>
              <a:t>Работа с родителями</a:t>
            </a:r>
            <a:endParaRPr lang="ru-RU" sz="2800" dirty="0">
              <a:solidFill>
                <a:srgbClr val="3C0BB5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65875" y="2576185"/>
            <a:ext cx="206652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Семинар-практикум, мастер класс</a:t>
            </a:r>
            <a:endParaRPr lang="ru-RU" dirty="0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339041" y="4145694"/>
            <a:ext cx="2074853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Индивидуальные и групповые консультации</a:t>
            </a:r>
            <a:endParaRPr lang="ru-RU" dirty="0"/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813979" y="5596439"/>
            <a:ext cx="2138536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Наглядная агитация</a:t>
            </a:r>
            <a:endParaRPr lang="ru-RU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9959752" y="2619066"/>
            <a:ext cx="2232248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Родительские собрания</a:t>
            </a:r>
            <a:endParaRPr lang="ru-RU" dirty="0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486213" y="4230175"/>
            <a:ext cx="2160240" cy="9144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Открытые занятия</a:t>
            </a:r>
            <a:endParaRPr lang="ru-RU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650349" y="5633762"/>
            <a:ext cx="2160240" cy="94501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Задания на дом</a:t>
            </a:r>
            <a:endParaRPr lang="ru-RU" dirty="0"/>
          </a:p>
        </p:txBody>
      </p:sp>
      <p:cxnSp>
        <p:nvCxnSpPr>
          <p:cNvPr id="13" name="Прямая со стрелкой 12"/>
          <p:cNvCxnSpPr>
            <a:endCxn id="6" idx="3"/>
          </p:cNvCxnSpPr>
          <p:nvPr/>
        </p:nvCxnSpPr>
        <p:spPr>
          <a:xfrm rot="10800000" flipV="1">
            <a:off x="2532404" y="2028181"/>
            <a:ext cx="1714989" cy="10052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 rot="5400000">
            <a:off x="2978514" y="2153659"/>
            <a:ext cx="2062724" cy="179801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 rot="16200000" flipH="1">
            <a:off x="5076652" y="3186310"/>
            <a:ext cx="3521410" cy="1303503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>
          <a:xfrm rot="16200000" flipH="1">
            <a:off x="6457329" y="2397918"/>
            <a:ext cx="2491302" cy="154557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8277726" y="1973179"/>
            <a:ext cx="1609547" cy="92367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 rot="5400000">
            <a:off x="3045668" y="3462273"/>
            <a:ext cx="3592943" cy="711007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354563" y="279918"/>
            <a:ext cx="118374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32296" y="1628186"/>
            <a:ext cx="3952063" cy="3615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544053"/>
            <a:ext cx="4030824" cy="367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3948" y="1600037"/>
            <a:ext cx="4291341" cy="3569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3751" y="279918"/>
            <a:ext cx="3961007" cy="3339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79232" y="275093"/>
            <a:ext cx="4155364" cy="3289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22106" y="3733187"/>
            <a:ext cx="3887755" cy="3124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923315" y="3816000"/>
            <a:ext cx="4204996" cy="304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35902" y="279918"/>
            <a:ext cx="11856098" cy="74645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endParaRPr lang="ru-RU" sz="4400" dirty="0" smtClean="0"/>
          </a:p>
          <a:p>
            <a:pPr algn="ctr">
              <a:buNone/>
            </a:pPr>
            <a:r>
              <a:rPr lang="ru-RU" sz="12800" b="1" dirty="0" smtClean="0">
                <a:solidFill>
                  <a:srgbClr val="3C0BB5"/>
                </a:solidFill>
                <a:latin typeface="Times New Roman" pitchFamily="18" charset="0"/>
                <a:cs typeface="Times New Roman" pitchFamily="18" charset="0"/>
              </a:rPr>
              <a:t>Диагностические критерии</a:t>
            </a:r>
          </a:p>
          <a:p>
            <a:pPr marL="0" indent="0" algn="ctr">
              <a:buNone/>
            </a:pPr>
            <a:endParaRPr lang="ru-RU" sz="1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485192" y="1380929"/>
          <a:ext cx="11215394" cy="4889241"/>
        </p:xfrm>
        <a:graphic>
          <a:graphicData uri="http://schemas.openxmlformats.org/drawingml/2006/table">
            <a:tbl>
              <a:tblPr/>
              <a:tblGrid>
                <a:gridCol w="513984"/>
                <a:gridCol w="573290"/>
                <a:gridCol w="483585"/>
                <a:gridCol w="358705"/>
                <a:gridCol w="38388"/>
                <a:gridCol w="679850"/>
                <a:gridCol w="359533"/>
                <a:gridCol w="359533"/>
                <a:gridCol w="360364"/>
                <a:gridCol w="359533"/>
                <a:gridCol w="359533"/>
                <a:gridCol w="359533"/>
                <a:gridCol w="360364"/>
                <a:gridCol w="359533"/>
                <a:gridCol w="359533"/>
                <a:gridCol w="359533"/>
                <a:gridCol w="478273"/>
                <a:gridCol w="360364"/>
                <a:gridCol w="478273"/>
                <a:gridCol w="359533"/>
                <a:gridCol w="359533"/>
                <a:gridCol w="359533"/>
                <a:gridCol w="424298"/>
                <a:gridCol w="413504"/>
                <a:gridCol w="359533"/>
                <a:gridCol w="493218"/>
                <a:gridCol w="343758"/>
                <a:gridCol w="416828"/>
                <a:gridCol w="61976"/>
                <a:gridCol w="61976"/>
              </a:tblGrid>
              <a:tr h="369969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2000" dirty="0">
                        <a:latin typeface="Times New Roman"/>
                        <a:ea typeface="Arial Narrow"/>
                        <a:cs typeface="Arial Narrow"/>
                      </a:endParaRPr>
                    </a:p>
                  </a:txBody>
                  <a:tcPr marL="5419" marR="541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latin typeface="Times New Roman"/>
                          <a:ea typeface="Arial Narrow"/>
                          <a:cs typeface="Arial Narrow"/>
                        </a:rPr>
                        <a:t>Изучаемые параметры</a:t>
                      </a:r>
                      <a:endParaRPr lang="ru-RU" sz="2000" dirty="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>
                          <a:latin typeface="Times New Roman"/>
                          <a:ea typeface="Arial Narrow"/>
                          <a:cs typeface="Arial Narrow"/>
                        </a:rPr>
                        <a:t>Ориентировка «на себе»</a:t>
                      </a:r>
                      <a:endParaRPr lang="ru-RU" sz="2000" spc="-50" dirty="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latin typeface="Times New Roman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Ориентировка </a:t>
                      </a:r>
                      <a:r>
                        <a:rPr lang="ru-RU" sz="2000" spc="-50" dirty="0">
                          <a:latin typeface="Times New Roman"/>
                          <a:ea typeface="Arial Narrow"/>
                          <a:cs typeface="Arial Narrow"/>
                        </a:rPr>
                        <a:t>в </a:t>
                      </a: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помещениях </a:t>
                      </a:r>
                      <a:endParaRPr lang="ru-RU" sz="2000" spc="-50" dirty="0">
                        <a:latin typeface="Arial Narrow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Г</a:t>
                      </a:r>
                    </a:p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     группы </a:t>
                      </a:r>
                      <a:r>
                        <a:rPr lang="ru-RU" sz="2000" spc="-50" dirty="0">
                          <a:latin typeface="Times New Roman"/>
                          <a:ea typeface="Arial Narrow"/>
                          <a:cs typeface="Arial Narrow"/>
                        </a:rPr>
                        <a:t>и детско­го сада</a:t>
                      </a:r>
                      <a:endParaRPr lang="ru-RU" sz="2000" spc="-50" dirty="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latin typeface="Times New Roman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latin typeface="Times New Roman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Ориентировка </a:t>
                      </a:r>
                      <a:r>
                        <a:rPr lang="ru-RU" sz="2000" spc="-50" dirty="0">
                          <a:latin typeface="Times New Roman"/>
                          <a:ea typeface="Arial Narrow"/>
                          <a:cs typeface="Arial Narrow"/>
                        </a:rPr>
                        <a:t>с </a:t>
                      </a: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помощью</a:t>
                      </a:r>
                      <a:endParaRPr lang="ru-RU" sz="2000" spc="-50" dirty="0">
                        <a:latin typeface="Arial Narrow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latin typeface="Times New Roman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 </a:t>
                      </a:r>
                      <a:r>
                        <a:rPr lang="ru-RU" sz="2000" spc="-50" dirty="0">
                          <a:latin typeface="Times New Roman"/>
                          <a:ea typeface="Arial Narrow"/>
                          <a:cs typeface="Arial Narrow"/>
                        </a:rPr>
                        <a:t>сохранных анали­заторов</a:t>
                      </a:r>
                      <a:endParaRPr lang="ru-RU" sz="2000" spc="-50" dirty="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latin typeface="Times New Roman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Ориентировка </a:t>
                      </a:r>
                      <a:r>
                        <a:rPr lang="ru-RU" sz="2000" spc="-50" dirty="0">
                          <a:latin typeface="Times New Roman"/>
                          <a:ea typeface="Arial Narrow"/>
                          <a:cs typeface="Arial Narrow"/>
                        </a:rPr>
                        <a:t>в</a:t>
                      </a:r>
                      <a:endParaRPr lang="ru-RU" sz="2000" spc="-50" dirty="0">
                        <a:latin typeface="Arial Narrow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latin typeface="Times New Roman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 пространстве </a:t>
                      </a:r>
                      <a:r>
                        <a:rPr lang="ru-RU" sz="2000" spc="-50" dirty="0">
                          <a:latin typeface="Times New Roman"/>
                          <a:ea typeface="Arial Narrow"/>
                          <a:cs typeface="Arial Narrow"/>
                        </a:rPr>
                        <a:t>с </a:t>
                      </a:r>
                      <a:endParaRPr lang="ru-RU" sz="2000" spc="-50" dirty="0">
                        <a:latin typeface="Arial Narrow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latin typeface="Times New Roman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точкой отсчета </a:t>
                      </a:r>
                      <a:r>
                        <a:rPr lang="ru-RU" sz="2000" spc="-50" dirty="0">
                          <a:latin typeface="Times New Roman"/>
                          <a:ea typeface="Arial Narrow"/>
                          <a:cs typeface="Arial Narrow"/>
                        </a:rPr>
                        <a:t>«от себя»</a:t>
                      </a:r>
                      <a:endParaRPr lang="ru-RU" sz="2000" spc="-50" dirty="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latin typeface="Times New Roman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Ориентировка </a:t>
                      </a:r>
                      <a:r>
                        <a:rPr lang="ru-RU" sz="2000" spc="-50" dirty="0">
                          <a:latin typeface="Times New Roman"/>
                          <a:ea typeface="Arial Narrow"/>
                          <a:cs typeface="Arial Narrow"/>
                        </a:rPr>
                        <a:t>в </a:t>
                      </a: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процессе </a:t>
                      </a:r>
                      <a:endParaRPr lang="ru-RU" sz="2000" spc="-50" dirty="0">
                        <a:latin typeface="Arial Narrow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latin typeface="Times New Roman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Передвижения</a:t>
                      </a:r>
                      <a:endParaRPr lang="ru-RU" sz="2000" spc="-50" dirty="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latin typeface="Times New Roman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Ориентировка </a:t>
                      </a:r>
                      <a:r>
                        <a:rPr lang="ru-RU" sz="2000" spc="-50" dirty="0">
                          <a:latin typeface="Times New Roman"/>
                          <a:ea typeface="Arial Narrow"/>
                          <a:cs typeface="Arial Narrow"/>
                        </a:rPr>
                        <a:t>в </a:t>
                      </a:r>
                      <a:endParaRPr lang="ru-RU" sz="2000" spc="-50" dirty="0">
                        <a:latin typeface="Arial Narrow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latin typeface="Times New Roman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микро</a:t>
                      </a:r>
                      <a:r>
                        <a:rPr lang="ru-RU" sz="2000" spc="-50" dirty="0">
                          <a:latin typeface="Times New Roman"/>
                          <a:ea typeface="Arial Narrow"/>
                          <a:cs typeface="Arial Narrow"/>
                        </a:rPr>
                        <a:t>­ пространстве</a:t>
                      </a:r>
                      <a:endParaRPr lang="ru-RU" sz="2000" spc="-50" dirty="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latin typeface="Times New Roman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latin typeface="Times New Roman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Моделирование </a:t>
                      </a:r>
                      <a:r>
                        <a:rPr lang="ru-RU" sz="2000" spc="-50" dirty="0">
                          <a:latin typeface="Times New Roman"/>
                          <a:ea typeface="Arial Narrow"/>
                          <a:cs typeface="Arial Narrow"/>
                        </a:rPr>
                        <a:t>пространственных </a:t>
                      </a:r>
                      <a:endParaRPr lang="ru-RU" sz="2000" spc="-50" dirty="0">
                        <a:latin typeface="Arial Narrow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latin typeface="Times New Roman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080"/>
                        </a:lnSpc>
                        <a:spcAft>
                          <a:spcPts val="0"/>
                        </a:spcAft>
                      </a:pPr>
                      <a:r>
                        <a:rPr lang="ru-RU" sz="2000" spc="-50" smtClean="0">
                          <a:latin typeface="Times New Roman"/>
                          <a:ea typeface="Arial Narrow"/>
                          <a:cs typeface="Arial Narrow"/>
                        </a:rPr>
                        <a:t>отношений</a:t>
                      </a:r>
                      <a:endParaRPr lang="ru-RU" sz="2000" spc="-50" dirty="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latin typeface="Times New Roman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Ориентировка </a:t>
                      </a:r>
                      <a:r>
                        <a:rPr lang="ru-RU" sz="2000" spc="-50" dirty="0">
                          <a:latin typeface="Times New Roman"/>
                          <a:ea typeface="Arial Narrow"/>
                          <a:cs typeface="Arial Narrow"/>
                        </a:rPr>
                        <a:t>с </a:t>
                      </a: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помо­щью </a:t>
                      </a:r>
                      <a:endParaRPr lang="ru-RU" sz="2000" spc="-50" dirty="0">
                        <a:latin typeface="Arial Narrow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latin typeface="Times New Roman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простейших </a:t>
                      </a:r>
                      <a:r>
                        <a:rPr lang="ru-RU" sz="2000" spc="-50" dirty="0">
                          <a:latin typeface="Times New Roman"/>
                          <a:ea typeface="Arial Narrow"/>
                          <a:cs typeface="Arial Narrow"/>
                        </a:rPr>
                        <a:t>схем </a:t>
                      </a:r>
                      <a:endParaRPr lang="ru-RU" sz="2000" spc="-50" dirty="0">
                        <a:latin typeface="Arial Narrow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latin typeface="Times New Roman"/>
                        <a:ea typeface="Arial Narrow"/>
                        <a:cs typeface="Arial Narrow"/>
                      </a:endParaRPr>
                    </a:p>
                    <a:p>
                      <a:pPr algn="just">
                        <a:lnSpc>
                          <a:spcPts val="1105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Пространства</a:t>
                      </a:r>
                      <a:endParaRPr lang="ru-RU" sz="2000" spc="-50" dirty="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76200" algn="l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latin typeface="Times New Roman"/>
                        <a:ea typeface="Arial Narrow"/>
                        <a:cs typeface="Arial Narrow"/>
                      </a:endParaRPr>
                    </a:p>
                    <a:p>
                      <a:pPr marL="76200" algn="l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Использование </a:t>
                      </a:r>
                      <a:r>
                        <a:rPr lang="ru-RU" sz="2000" spc="-50" dirty="0">
                          <a:latin typeface="Times New Roman"/>
                          <a:ea typeface="Arial Narrow"/>
                          <a:cs typeface="Arial Narrow"/>
                        </a:rPr>
                        <a:t>пространственной  </a:t>
                      </a:r>
                      <a:endParaRPr lang="ru-RU" sz="2000" spc="-50" dirty="0">
                        <a:latin typeface="Arial Narrow"/>
                        <a:ea typeface="Arial Narrow"/>
                        <a:cs typeface="Arial Narrow"/>
                      </a:endParaRPr>
                    </a:p>
                    <a:p>
                      <a:pPr marL="76200" algn="l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endParaRPr lang="ru-RU" sz="2000" spc="-50" dirty="0" smtClean="0">
                        <a:latin typeface="Times New Roman"/>
                        <a:ea typeface="Arial Narrow"/>
                        <a:cs typeface="Arial Narrow"/>
                      </a:endParaRPr>
                    </a:p>
                    <a:p>
                      <a:pPr marL="76200" algn="l">
                        <a:lnSpc>
                          <a:spcPts val="1090"/>
                        </a:lnSpc>
                        <a:spcAft>
                          <a:spcPts val="0"/>
                        </a:spcAft>
                      </a:pPr>
                      <a:r>
                        <a:rPr lang="ru-RU" sz="2000" spc="-50" dirty="0" smtClean="0">
                          <a:latin typeface="Times New Roman"/>
                          <a:ea typeface="Arial Narrow"/>
                          <a:cs typeface="Arial Narrow"/>
                        </a:rPr>
                        <a:t>терминологии</a:t>
                      </a:r>
                      <a:endParaRPr lang="ru-RU" sz="2000" spc="-50" dirty="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2000" dirty="0"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14198">
                <a:tc>
                  <a:txBody>
                    <a:bodyPr/>
                    <a:lstStyle/>
                    <a:p>
                      <a:pPr marL="1778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Arial Narrow"/>
                        <a:cs typeface="Arial Narrow"/>
                      </a:endParaRPr>
                    </a:p>
                  </a:txBody>
                  <a:tcPr marL="5419" marR="541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Arial Narrow"/>
                        <a:cs typeface="Arial Narrow"/>
                      </a:endParaRPr>
                    </a:p>
                  </a:txBody>
                  <a:tcPr marL="5419" marR="541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Arial Narrow"/>
                          <a:cs typeface="Arial Narrow"/>
                        </a:rPr>
                        <a:t>С</a:t>
                      </a:r>
                      <a:endParaRPr lang="ru-RU" sz="90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Arial Narrow"/>
                          <a:cs typeface="Arial Narrow"/>
                        </a:rPr>
                        <a:t>м</a:t>
                      </a:r>
                      <a:endParaRPr lang="ru-RU" sz="90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 dirty="0">
                          <a:latin typeface="Times New Roman"/>
                          <a:ea typeface="Arial Narrow"/>
                          <a:cs typeface="Arial Narrow"/>
                        </a:rPr>
                        <a:t>С</a:t>
                      </a:r>
                      <a:endParaRPr lang="ru-RU" sz="900" dirty="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Arial Narrow"/>
                          <a:cs typeface="Arial Narrow"/>
                        </a:rPr>
                        <a:t>м</a:t>
                      </a:r>
                      <a:endParaRPr lang="ru-RU" sz="90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Arial Narrow"/>
                          <a:cs typeface="Arial Narrow"/>
                        </a:rPr>
                        <a:t>С</a:t>
                      </a:r>
                      <a:endParaRPr lang="ru-RU" sz="90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Arial Narrow"/>
                          <a:cs typeface="Arial Narrow"/>
                        </a:rPr>
                        <a:t>м</a:t>
                      </a:r>
                      <a:endParaRPr lang="ru-RU" sz="90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Arial Narrow"/>
                          <a:cs typeface="Arial Narrow"/>
                        </a:rPr>
                        <a:t>С</a:t>
                      </a:r>
                      <a:endParaRPr lang="ru-RU" sz="90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Arial Narrow"/>
                          <a:cs typeface="Arial Narrow"/>
                        </a:rPr>
                        <a:t>м</a:t>
                      </a:r>
                      <a:endParaRPr lang="ru-RU" sz="90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Arial Narrow"/>
                          <a:cs typeface="Arial Narrow"/>
                        </a:rPr>
                        <a:t>С</a:t>
                      </a:r>
                      <a:endParaRPr lang="ru-RU" sz="90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Arial Narrow"/>
                          <a:cs typeface="Arial Narrow"/>
                        </a:rPr>
                        <a:t>м</a:t>
                      </a:r>
                      <a:endParaRPr lang="ru-RU" sz="90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Arial Narrow"/>
                          <a:cs typeface="Arial Narrow"/>
                        </a:rPr>
                        <a:t>С</a:t>
                      </a:r>
                      <a:endParaRPr lang="ru-RU" sz="90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Arial Narrow"/>
                          <a:cs typeface="Arial Narrow"/>
                        </a:rPr>
                        <a:t>м</a:t>
                      </a:r>
                      <a:endParaRPr lang="ru-RU" sz="90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Arial Narrow"/>
                          <a:cs typeface="Arial Narrow"/>
                        </a:rPr>
                        <a:t>С</a:t>
                      </a:r>
                      <a:endParaRPr lang="ru-RU" sz="90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Arial Narrow"/>
                          <a:cs typeface="Arial Narrow"/>
                        </a:rPr>
                        <a:t>м</a:t>
                      </a:r>
                      <a:endParaRPr lang="ru-RU" sz="90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Arial Narrow"/>
                          <a:cs typeface="Arial Narrow"/>
                        </a:rPr>
                        <a:t>С</a:t>
                      </a:r>
                      <a:endParaRPr lang="ru-RU" sz="90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Arial Narrow"/>
                          <a:cs typeface="Arial Narrow"/>
                        </a:rPr>
                        <a:t>м</a:t>
                      </a:r>
                      <a:endParaRPr lang="ru-RU" sz="90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889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Arial Narrow"/>
                          <a:cs typeface="Arial Narrow"/>
                        </a:rPr>
                        <a:t>С</a:t>
                      </a:r>
                      <a:endParaRPr lang="ru-RU" sz="90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62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000">
                          <a:latin typeface="Times New Roman"/>
                          <a:ea typeface="Arial Narrow"/>
                          <a:cs typeface="Arial Narrow"/>
                        </a:rPr>
                        <a:t>м</a:t>
                      </a:r>
                      <a:endParaRPr lang="ru-RU" sz="900">
                        <a:latin typeface="Arial Narrow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75353">
                <a:tc>
                  <a:txBody>
                    <a:bodyPr/>
                    <a:lstStyle/>
                    <a:p>
                      <a:pPr marL="1651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Arial Narrow"/>
                        <a:cs typeface="Arial Narrow"/>
                      </a:endParaRPr>
                    </a:p>
                  </a:txBody>
                  <a:tcPr marL="5419" marR="541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65100"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Arial Narrow"/>
                        <a:cs typeface="Arial Narrow"/>
                      </a:endParaRPr>
                    </a:p>
                  </a:txBody>
                  <a:tcPr marL="5419" marR="5419" marT="0" marB="0" vert="vert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000">
                        <a:latin typeface="Times New Roman"/>
                        <a:ea typeface="Arial Narrow"/>
                        <a:cs typeface="Arial Narrow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ru-RU" sz="1000" dirty="0">
                        <a:latin typeface="Times New Roman"/>
                        <a:ea typeface="Calibri"/>
                        <a:cs typeface="Times New Roman"/>
                      </a:endParaRPr>
                    </a:p>
                  </a:txBody>
                  <a:tcPr marL="5419" marR="541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45958" y="360947"/>
            <a:ext cx="11446042" cy="122722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solidFill>
                  <a:srgbClr val="3C0BB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Диссеминация опыта работы</a:t>
            </a:r>
            <a:endParaRPr lang="ru-RU" b="1" dirty="0">
              <a:solidFill>
                <a:srgbClr val="3C0BB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" name="Picture 4" descr="C:\Users\11\Saved Games\Desktop\ФОТО ДЕТСКИЙ САД ГОДА\ФОТО для летописи\IMG-36b01ce78ef9753e2bb6acce9960caae-V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94863" y="3869011"/>
            <a:ext cx="3506346" cy="2629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1227221" y="1251286"/>
            <a:ext cx="113096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-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Москва, сборник научного форума «Педагогика и психология» - конспект занятия по развитию зрительного восприятия для детей с нарушением зрения </a:t>
            </a:r>
          </a:p>
          <a:p>
            <a:pPr marL="285750" indent="-285750"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«Подводное путешествие»;</a:t>
            </a:r>
          </a:p>
          <a:p>
            <a:pPr marL="285750" indent="-285750">
              <a:buFontTx/>
              <a:buChar char="-"/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Городское методическое объединение педагогов;</a:t>
            </a:r>
          </a:p>
          <a:p>
            <a:pPr marL="285750" indent="-285750">
              <a:defRPr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Открытое занятие  в ДОУ.</a:t>
            </a:r>
          </a:p>
          <a:p>
            <a:pPr marL="285750" indent="-285750">
              <a:buFontTx/>
              <a:buChar char="-"/>
              <a:defRPr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  <a:defRPr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D:\Проект Я вижу мир\Род собрание\IMG_261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7326782" y="3792845"/>
            <a:ext cx="3360738" cy="251936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227221" y="1251286"/>
            <a:ext cx="1130968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  <a:defRPr/>
            </a:pP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Заголовок 9"/>
          <p:cNvSpPr>
            <a:spLocks noGrp="1"/>
          </p:cNvSpPr>
          <p:nvPr>
            <p:ph type="title" idx="4294967295"/>
          </p:nvPr>
        </p:nvSpPr>
        <p:spPr>
          <a:xfrm>
            <a:off x="1716832" y="1709738"/>
            <a:ext cx="8798767" cy="1519237"/>
          </a:xfrm>
        </p:spPr>
        <p:txBody>
          <a:bodyPr>
            <a:normAutofit/>
          </a:bodyPr>
          <a:lstStyle/>
          <a:p>
            <a:pPr algn="ctr"/>
            <a:r>
              <a:rPr lang="ru-RU" sz="3600" b="1" i="1" dirty="0" smtClean="0">
                <a:solidFill>
                  <a:srgbClr val="3C0BB5"/>
                </a:solidFill>
                <a:latin typeface="+mn-lt"/>
              </a:rPr>
              <a:t> Спасибо за внимание!</a:t>
            </a:r>
            <a:endParaRPr lang="ru-RU" sz="3600" b="1" i="1" dirty="0">
              <a:solidFill>
                <a:srgbClr val="3C0BB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3464" y="1623527"/>
            <a:ext cx="11958536" cy="4816184"/>
          </a:xfrm>
        </p:spPr>
        <p:txBody>
          <a:bodyPr>
            <a:normAutofit fontScale="85000" lnSpcReduction="20000"/>
          </a:bodyPr>
          <a:lstStyle/>
          <a:p>
            <a:pPr>
              <a:spcAft>
                <a:spcPts val="1200"/>
              </a:spcAft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I этап: 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формирование пространственных представлений с точки отсчета «от себя»: слева, справа, вверху, внизу, впереди, сзади.</a:t>
            </a:r>
          </a:p>
          <a:p>
            <a:pPr>
              <a:spcAft>
                <a:spcPts val="1200"/>
              </a:spcAft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II этап. 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Формирование пространственных представлений с точки отсчета « от предмета», «от другого человека»</a:t>
            </a:r>
          </a:p>
          <a:p>
            <a:pPr>
              <a:spcAft>
                <a:spcPts val="1200"/>
              </a:spcAft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III этап. 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Формирование умений детей определять словом положение того или иного предмета по отношению к другому.</a:t>
            </a:r>
          </a:p>
          <a:p>
            <a:pPr>
              <a:spcAft>
                <a:spcPts val="1200"/>
              </a:spcAft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IV этап. 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Формирование умений ориентироваться в трехмерном пространстве в движении.</a:t>
            </a:r>
          </a:p>
          <a:p>
            <a:pPr>
              <a:spcAft>
                <a:spcPts val="1200"/>
              </a:spcAft>
            </a:pPr>
            <a:r>
              <a:rPr lang="ru-RU" sz="3600" b="1" dirty="0" smtClean="0">
                <a:latin typeface="Times New Roman" pitchFamily="18" charset="0"/>
                <a:cs typeface="Times New Roman" pitchFamily="18" charset="0"/>
              </a:rPr>
              <a:t>V этап.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 Формирование умений ориентироваться на плоскости (ориентировка на листе бумаги, т.е. в двухмерном пространстве).</a:t>
            </a:r>
          </a:p>
          <a:p>
            <a:pPr marL="0" indent="0">
              <a:buNone/>
            </a:pP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503853" y="418618"/>
            <a:ext cx="106928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C0BB5"/>
                </a:solidFill>
                <a:latin typeface="Times New Roman" pitchFamily="18" charset="0"/>
                <a:cs typeface="Times New Roman" pitchFamily="18" charset="0"/>
              </a:rPr>
              <a:t>Этапы работы по формированию</a:t>
            </a:r>
          </a:p>
          <a:p>
            <a:pPr algn="ctr"/>
            <a:r>
              <a:rPr lang="ru-RU" sz="2800" b="1" dirty="0" smtClean="0">
                <a:solidFill>
                  <a:srgbClr val="3C0BB5"/>
                </a:solidFill>
                <a:latin typeface="Times New Roman" pitchFamily="18" charset="0"/>
                <a:cs typeface="Times New Roman" pitchFamily="18" charset="0"/>
              </a:rPr>
              <a:t> пространственных ориентировок</a:t>
            </a:r>
            <a:endParaRPr lang="ru-RU" sz="2800" dirty="0">
              <a:solidFill>
                <a:srgbClr val="3C0BB5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0374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60947" y="852827"/>
            <a:ext cx="110931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C0BB5"/>
                </a:solidFill>
              </a:rPr>
              <a:t>Игровая педагогическая технология – организация педагогического процесса в форме различных игр. </a:t>
            </a:r>
            <a:endParaRPr lang="ru-RU" sz="3200" dirty="0">
              <a:solidFill>
                <a:srgbClr val="3C0BB5"/>
              </a:solidFill>
            </a:endParaRPr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957912169"/>
              </p:ext>
            </p:extLst>
          </p:nvPr>
        </p:nvGraphicFramePr>
        <p:xfrm>
          <a:off x="938464" y="2228001"/>
          <a:ext cx="10708104" cy="38359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844062" y="304800"/>
            <a:ext cx="1075438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3C0BB5"/>
                </a:solidFill>
              </a:rPr>
              <a:t> Концептуальные основы игровой технологии</a:t>
            </a:r>
            <a:r>
              <a:rPr lang="ru-RU" sz="3200" dirty="0" smtClean="0">
                <a:solidFill>
                  <a:srgbClr val="3C0BB5"/>
                </a:solidFill>
              </a:rPr>
              <a:t/>
            </a:r>
            <a:br>
              <a:rPr lang="ru-RU" sz="3200" dirty="0" smtClean="0">
                <a:solidFill>
                  <a:srgbClr val="3C0BB5"/>
                </a:solidFill>
              </a:rPr>
            </a:br>
            <a:endParaRPr lang="ru-RU" sz="3200" dirty="0">
              <a:solidFill>
                <a:srgbClr val="3C0BB5"/>
              </a:solidFill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2031899" y="1078524"/>
            <a:ext cx="8411512" cy="1451148"/>
            <a:chOff x="402239" y="25393"/>
            <a:chExt cx="8552581" cy="1061775"/>
          </a:xfrm>
          <a:scene3d>
            <a:camera prst="orthographicFront"/>
            <a:lightRig rig="flat" dir="t"/>
          </a:scene3d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513801" y="25393"/>
              <a:ext cx="8441019" cy="1061775"/>
            </a:xfrm>
            <a:prstGeom prst="roundRect">
              <a:avLst/>
            </a:prstGeom>
            <a:sp3d prstMaterial="dkEdge">
              <a:bevelT w="8200" h="381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2">
              <a:schemeClr val="accent1">
                <a:hueOff val="0"/>
                <a:satOff val="0"/>
                <a:lumOff val="0"/>
                <a:alphaOff val="0"/>
              </a:schemeClr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dk1"/>
            </a:fontRef>
          </p:style>
        </p:sp>
        <p:sp>
          <p:nvSpPr>
            <p:cNvPr id="11" name="Скругленный прямоугольник 4"/>
            <p:cNvSpPr/>
            <p:nvPr/>
          </p:nvSpPr>
          <p:spPr>
            <a:xfrm>
              <a:off x="402239" y="179788"/>
              <a:ext cx="7666815" cy="823444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6200" tIns="76200" rIns="76200" bIns="76200" numCol="1" spcCol="1270" anchor="ctr" anchorCtr="0">
              <a:noAutofit/>
            </a:bodyPr>
            <a:lstStyle/>
            <a:p>
              <a:pPr lvl="0" algn="ctr" defTabSz="88900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100" kern="1200" dirty="0" smtClean="0"/>
                <a:t>Игровые приёмы -  средства побуждения и стимулирования ребёнка к деятельности.</a:t>
              </a:r>
              <a:endParaRPr lang="ru-RU" sz="2100" kern="1200" dirty="0"/>
            </a:p>
          </p:txBody>
        </p:sp>
      </p:grpSp>
      <p:graphicFrame>
        <p:nvGraphicFramePr>
          <p:cNvPr id="12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331970239"/>
              </p:ext>
            </p:extLst>
          </p:nvPr>
        </p:nvGraphicFramePr>
        <p:xfrm>
          <a:off x="1802885" y="1908392"/>
          <a:ext cx="8887904" cy="4949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0374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3924380" y="641811"/>
            <a:ext cx="460408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smtClean="0">
                <a:solidFill>
                  <a:srgbClr val="3C0BB5"/>
                </a:solidFill>
              </a:rPr>
              <a:t>Соответствие требованиям</a:t>
            </a:r>
            <a:endParaRPr lang="ru-RU" sz="2800" dirty="0">
              <a:solidFill>
                <a:srgbClr val="3C0BB5"/>
              </a:solidFill>
            </a:endParaRPr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996617956"/>
              </p:ext>
            </p:extLst>
          </p:nvPr>
        </p:nvGraphicFramePr>
        <p:xfrm>
          <a:off x="0" y="1336432"/>
          <a:ext cx="11840307" cy="51347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0374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2199861" y="430796"/>
            <a:ext cx="80791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3C0BB5"/>
                </a:solidFill>
              </a:rPr>
              <a:t>Условия успешности применения </a:t>
            </a:r>
            <a:endParaRPr lang="ru-RU" sz="3200" dirty="0">
              <a:solidFill>
                <a:srgbClr val="3C0BB5"/>
              </a:solidFill>
            </a:endParaRPr>
          </a:p>
        </p:txBody>
      </p:sp>
      <p:graphicFrame>
        <p:nvGraphicFramePr>
          <p:cNvPr id="5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653364166"/>
              </p:ext>
            </p:extLst>
          </p:nvPr>
        </p:nvGraphicFramePr>
        <p:xfrm>
          <a:off x="457200" y="1312986"/>
          <a:ext cx="10234246" cy="48131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10" descr="http://gif-kartinki.ru/fony/fony_14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0374" y="0"/>
            <a:ext cx="12652374" cy="7002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https://wallpapertag.com/wallpaper/full/3/4/8/148922-cool-green-gradient-background-1920x1080-for-iphone-5s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4138511" y="524580"/>
            <a:ext cx="455426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solidFill>
                  <a:srgbClr val="3C0BB5"/>
                </a:solidFill>
              </a:rPr>
              <a:t>Формы использования </a:t>
            </a:r>
            <a:endParaRPr lang="ru-RU" sz="3200" b="1" dirty="0">
              <a:solidFill>
                <a:srgbClr val="3C0BB5"/>
              </a:solidFill>
            </a:endParaRPr>
          </a:p>
        </p:txBody>
      </p:sp>
      <p:graphicFrame>
        <p:nvGraphicFramePr>
          <p:cNvPr id="8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161056348"/>
              </p:ext>
            </p:extLst>
          </p:nvPr>
        </p:nvGraphicFramePr>
        <p:xfrm>
          <a:off x="1301262" y="1623646"/>
          <a:ext cx="9671538" cy="48709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015780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2200</TotalTime>
  <Words>1192</Words>
  <Application>Microsoft Office PowerPoint</Application>
  <PresentationFormat>Произвольный</PresentationFormat>
  <Paragraphs>201</Paragraphs>
  <Slides>38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Тема Office</vt:lpstr>
      <vt:lpstr>МДОАУ «Детский сад №18 «Ручеёк» комбинированного вида г. Новотроицка Оренбургской области»    Игровые технологии развития пространственных представлений у детей дошкольного возраста  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 Спасибо за внимание!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Развитие пространственной ориентировки, посредством аудиальных – визуальных упражнений с мячами.</dc:title>
  <dc:creator>A</dc:creator>
  <cp:lastModifiedBy>11</cp:lastModifiedBy>
  <cp:revision>183</cp:revision>
  <dcterms:created xsi:type="dcterms:W3CDTF">2019-03-12T17:39:23Z</dcterms:created>
  <dcterms:modified xsi:type="dcterms:W3CDTF">2019-11-01T05:26:50Z</dcterms:modified>
</cp:coreProperties>
</file>